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08" r:id="rId4"/>
  </p:sldMasterIdLst>
  <p:notesMasterIdLst>
    <p:notesMasterId r:id="rId31"/>
  </p:notesMasterIdLst>
  <p:handoutMasterIdLst>
    <p:handoutMasterId r:id="rId32"/>
  </p:handoutMasterIdLst>
  <p:sldIdLst>
    <p:sldId id="256" r:id="rId5"/>
    <p:sldId id="270" r:id="rId6"/>
    <p:sldId id="271" r:id="rId7"/>
    <p:sldId id="273" r:id="rId8"/>
    <p:sldId id="272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3" r:id="rId29"/>
    <p:sldId id="267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817825-FCBF-4AB0-B05E-43F375D7A067}" v="123" dt="2019-11-25T17:44:56.264"/>
    <p1510:client id="{2F51F72C-528F-43C7-9B4F-255054763C63}" v="131" dt="2019-11-26T12:14:43.9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35" autoAdjust="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048C61-36D6-4B73-9AF4-D31B74104F8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</dgm:pt>
    <dgm:pt modelId="{AF583F91-332F-4E72-A1E0-987BFD089F88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Template method pattern</a:t>
          </a:r>
          <a:endParaRPr lang="ru-RU" dirty="0"/>
        </a:p>
      </dgm:t>
    </dgm:pt>
    <dgm:pt modelId="{64596A89-BBA0-45D0-8E22-7BBC2F943B47}" type="parTrans" cxnId="{A68E0B67-A0CF-423E-9B01-65F9A6E5BDCF}">
      <dgm:prSet/>
      <dgm:spPr/>
      <dgm:t>
        <a:bodyPr/>
        <a:lstStyle/>
        <a:p>
          <a:endParaRPr lang="ru-RU"/>
        </a:p>
      </dgm:t>
    </dgm:pt>
    <dgm:pt modelId="{705CEAA8-675D-47C0-8F48-2F40A711E383}" type="sibTrans" cxnId="{A68E0B67-A0CF-423E-9B01-65F9A6E5BDCF}">
      <dgm:prSet/>
      <dgm:spPr/>
      <dgm:t>
        <a:bodyPr/>
        <a:lstStyle/>
        <a:p>
          <a:endParaRPr lang="ru-RU"/>
        </a:p>
      </dgm:t>
    </dgm:pt>
    <dgm:pt modelId="{520A53C9-ECE9-46F5-88D2-D48EC507F57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Composite pattern</a:t>
          </a:r>
          <a:endParaRPr lang="ru-RU" dirty="0"/>
        </a:p>
      </dgm:t>
    </dgm:pt>
    <dgm:pt modelId="{071F71CB-2E91-4706-8580-7A9507D3498C}" type="parTrans" cxnId="{06F43257-D3EF-4021-8B4C-8FF549290723}">
      <dgm:prSet/>
      <dgm:spPr/>
      <dgm:t>
        <a:bodyPr/>
        <a:lstStyle/>
        <a:p>
          <a:endParaRPr lang="ru-RU"/>
        </a:p>
      </dgm:t>
    </dgm:pt>
    <dgm:pt modelId="{2B883F14-5874-45D7-94D5-8F5162A57A1C}" type="sibTrans" cxnId="{06F43257-D3EF-4021-8B4C-8FF549290723}">
      <dgm:prSet/>
      <dgm:spPr/>
      <dgm:t>
        <a:bodyPr/>
        <a:lstStyle/>
        <a:p>
          <a:endParaRPr lang="ru-RU"/>
        </a:p>
      </dgm:t>
    </dgm:pt>
    <dgm:pt modelId="{5F527937-CD5F-4682-B04B-CEBA79E99ED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Null object pattern</a:t>
          </a:r>
          <a:endParaRPr lang="ru-RU" dirty="0"/>
        </a:p>
      </dgm:t>
    </dgm:pt>
    <dgm:pt modelId="{FBFBF700-F8A4-474A-A342-2C1752EB13B8}" type="parTrans" cxnId="{FEEC04FE-33FF-4741-8C41-C1313093F66A}">
      <dgm:prSet/>
      <dgm:spPr/>
      <dgm:t>
        <a:bodyPr/>
        <a:lstStyle/>
        <a:p>
          <a:endParaRPr lang="ru-RU"/>
        </a:p>
      </dgm:t>
    </dgm:pt>
    <dgm:pt modelId="{6609A378-B1CD-4490-BAD7-454637280DC6}" type="sibTrans" cxnId="{FEEC04FE-33FF-4741-8C41-C1313093F66A}">
      <dgm:prSet/>
      <dgm:spPr/>
      <dgm:t>
        <a:bodyPr/>
        <a:lstStyle/>
        <a:p>
          <a:endParaRPr lang="ru-RU"/>
        </a:p>
      </dgm:t>
    </dgm:pt>
    <dgm:pt modelId="{67FFBD6F-56B0-43EB-BBD0-B4BD04E7A6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Singleton pattern</a:t>
          </a:r>
        </a:p>
      </dgm:t>
    </dgm:pt>
    <dgm:pt modelId="{467E952F-FCBD-4614-9654-273CCC048B2A}" type="parTrans" cxnId="{A2A8C156-4F81-4A90-B08E-225C5B39F500}">
      <dgm:prSet/>
      <dgm:spPr/>
      <dgm:t>
        <a:bodyPr/>
        <a:lstStyle/>
        <a:p>
          <a:endParaRPr lang="ru-RU"/>
        </a:p>
      </dgm:t>
    </dgm:pt>
    <dgm:pt modelId="{997EED20-EB8B-4654-845F-95E376501A61}" type="sibTrans" cxnId="{A2A8C156-4F81-4A90-B08E-225C5B39F500}">
      <dgm:prSet/>
      <dgm:spPr/>
      <dgm:t>
        <a:bodyPr/>
        <a:lstStyle/>
        <a:p>
          <a:endParaRPr lang="ru-RU"/>
        </a:p>
      </dgm:t>
    </dgm:pt>
    <dgm:pt modelId="{6D34C865-8112-4F2F-974D-5F67FB209C31}">
      <dgm:prSet/>
      <dgm:spPr/>
      <dgm:t>
        <a:bodyPr/>
        <a:lstStyle/>
        <a:p>
          <a:pPr>
            <a:lnSpc>
              <a:spcPct val="100000"/>
            </a:lnSpc>
          </a:pPr>
          <a:r>
            <a:rPr lang="es-CL" dirty="0" err="1"/>
            <a:t>Flyweight</a:t>
          </a:r>
          <a:r>
            <a:rPr lang="es-CL" dirty="0"/>
            <a:t> </a:t>
          </a:r>
          <a:r>
            <a:rPr lang="es-CL" dirty="0" err="1"/>
            <a:t>factory</a:t>
          </a:r>
          <a:r>
            <a:rPr lang="es-CL" dirty="0"/>
            <a:t> </a:t>
          </a:r>
          <a:r>
            <a:rPr lang="es-CL" dirty="0" err="1"/>
            <a:t>pattern</a:t>
          </a:r>
          <a:endParaRPr lang="es-CL" dirty="0"/>
        </a:p>
      </dgm:t>
    </dgm:pt>
    <dgm:pt modelId="{7BE1C2A6-E0C2-4229-A825-04C432A0E387}" type="parTrans" cxnId="{81288125-A6B2-4F64-B0EC-A653B041E45C}">
      <dgm:prSet/>
      <dgm:spPr/>
      <dgm:t>
        <a:bodyPr/>
        <a:lstStyle/>
        <a:p>
          <a:endParaRPr lang="es-CL"/>
        </a:p>
      </dgm:t>
    </dgm:pt>
    <dgm:pt modelId="{93B0F39D-6836-43C4-A9B9-199702B9B9B4}" type="sibTrans" cxnId="{81288125-A6B2-4F64-B0EC-A653B041E45C}">
      <dgm:prSet/>
      <dgm:spPr/>
      <dgm:t>
        <a:bodyPr/>
        <a:lstStyle/>
        <a:p>
          <a:endParaRPr lang="es-CL"/>
        </a:p>
      </dgm:t>
    </dgm:pt>
    <dgm:pt modelId="{FDC5A295-427F-4550-9C0C-9F7E7A628DFF}" type="pres">
      <dgm:prSet presAssocID="{23048C61-36D6-4B73-9AF4-D31B74104F82}" presName="root" presStyleCnt="0">
        <dgm:presLayoutVars>
          <dgm:dir/>
          <dgm:resizeHandles val="exact"/>
        </dgm:presLayoutVars>
      </dgm:prSet>
      <dgm:spPr/>
    </dgm:pt>
    <dgm:pt modelId="{15CE23F0-7001-42D2-BE49-9B1F633B84A2}" type="pres">
      <dgm:prSet presAssocID="{AF583F91-332F-4E72-A1E0-987BFD089F88}" presName="compNode" presStyleCnt="0"/>
      <dgm:spPr/>
    </dgm:pt>
    <dgm:pt modelId="{32854F05-D1CE-4844-A13F-B087EC9AAD88}" type="pres">
      <dgm:prSet presAssocID="{AF583F91-332F-4E72-A1E0-987BFD089F88}" presName="bgRect" presStyleLbl="bgShp" presStyleIdx="0" presStyleCnt="5"/>
      <dgm:spPr/>
    </dgm:pt>
    <dgm:pt modelId="{034B236D-CAA3-47BB-9889-FACEAF204FDA}" type="pres">
      <dgm:prSet presAssocID="{AF583F91-332F-4E72-A1E0-987BFD089F88}" presName="iconRect" presStyleLbl="node1" presStyleIdx="0" presStyleCnt="5"/>
      <dgm:spPr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 pieces"/>
        </a:ext>
      </dgm:extLst>
    </dgm:pt>
    <dgm:pt modelId="{6A1ED025-9BDD-4789-AFAE-460EF42F83BF}" type="pres">
      <dgm:prSet presAssocID="{AF583F91-332F-4E72-A1E0-987BFD089F88}" presName="spaceRect" presStyleCnt="0"/>
      <dgm:spPr/>
    </dgm:pt>
    <dgm:pt modelId="{A908A9E3-E805-444F-BD74-198C5ECF354E}" type="pres">
      <dgm:prSet presAssocID="{AF583F91-332F-4E72-A1E0-987BFD089F88}" presName="parTx" presStyleLbl="revTx" presStyleIdx="0" presStyleCnt="5">
        <dgm:presLayoutVars>
          <dgm:chMax val="0"/>
          <dgm:chPref val="0"/>
        </dgm:presLayoutVars>
      </dgm:prSet>
      <dgm:spPr/>
    </dgm:pt>
    <dgm:pt modelId="{0FB3DA62-A2BC-48E4-B331-5095077CE8EF}" type="pres">
      <dgm:prSet presAssocID="{705CEAA8-675D-47C0-8F48-2F40A711E383}" presName="sibTrans" presStyleCnt="0"/>
      <dgm:spPr/>
    </dgm:pt>
    <dgm:pt modelId="{9CAAA516-5FD6-43EF-8659-E74403D7BD79}" type="pres">
      <dgm:prSet presAssocID="{520A53C9-ECE9-46F5-88D2-D48EC507F57E}" presName="compNode" presStyleCnt="0"/>
      <dgm:spPr/>
    </dgm:pt>
    <dgm:pt modelId="{D5E448BE-D808-4A0B-A34F-151AB14844F9}" type="pres">
      <dgm:prSet presAssocID="{520A53C9-ECE9-46F5-88D2-D48EC507F57E}" presName="bgRect" presStyleLbl="bgShp" presStyleIdx="1" presStyleCnt="5"/>
      <dgm:spPr/>
    </dgm:pt>
    <dgm:pt modelId="{AF8F3C26-74A4-482F-B989-567A20EDF7BF}" type="pres">
      <dgm:prSet presAssocID="{520A53C9-ECE9-46F5-88D2-D48EC507F57E}" presName="iconRect" presStyleLbl="node1" presStyleIdx="1" presStyleCnt="5"/>
      <dgm:spPr>
        <a:blipFill>
          <a:blip xmlns:r="http://schemas.openxmlformats.org/officeDocument/2006/relationships" r:embed="rId3">
            <a:duotone>
              <a:schemeClr val="accent2">
                <a:hueOff val="-848244"/>
                <a:satOff val="2796"/>
                <a:lumOff val="2990"/>
                <a:alphaOff val="0"/>
                <a:shade val="20000"/>
                <a:satMod val="200000"/>
              </a:schemeClr>
              <a:schemeClr val="accent2">
                <a:hueOff val="-848244"/>
                <a:satOff val="2796"/>
                <a:lumOff val="2990"/>
                <a:alphaOff val="0"/>
                <a:tint val="12000"/>
                <a:satMod val="190000"/>
              </a:schemeClr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sion chart"/>
        </a:ext>
      </dgm:extLst>
    </dgm:pt>
    <dgm:pt modelId="{EC10602B-8D87-4D8A-84CC-D69A4F787638}" type="pres">
      <dgm:prSet presAssocID="{520A53C9-ECE9-46F5-88D2-D48EC507F57E}" presName="spaceRect" presStyleCnt="0"/>
      <dgm:spPr/>
    </dgm:pt>
    <dgm:pt modelId="{5A959316-7E39-4AA6-B8E9-9127E952C487}" type="pres">
      <dgm:prSet presAssocID="{520A53C9-ECE9-46F5-88D2-D48EC507F57E}" presName="parTx" presStyleLbl="revTx" presStyleIdx="1" presStyleCnt="5">
        <dgm:presLayoutVars>
          <dgm:chMax val="0"/>
          <dgm:chPref val="0"/>
        </dgm:presLayoutVars>
      </dgm:prSet>
      <dgm:spPr/>
    </dgm:pt>
    <dgm:pt modelId="{25D32578-596F-4AE1-9342-DA0B2D36C178}" type="pres">
      <dgm:prSet presAssocID="{2B883F14-5874-45D7-94D5-8F5162A57A1C}" presName="sibTrans" presStyleCnt="0"/>
      <dgm:spPr/>
    </dgm:pt>
    <dgm:pt modelId="{184B7547-ADA7-4BA8-8531-D6D015F16B49}" type="pres">
      <dgm:prSet presAssocID="{5F527937-CD5F-4682-B04B-CEBA79E99ED4}" presName="compNode" presStyleCnt="0"/>
      <dgm:spPr/>
    </dgm:pt>
    <dgm:pt modelId="{AE0B0CEE-A233-496E-81C2-CCFC8308E76A}" type="pres">
      <dgm:prSet presAssocID="{5F527937-CD5F-4682-B04B-CEBA79E99ED4}" presName="bgRect" presStyleLbl="bgShp" presStyleIdx="2" presStyleCnt="5"/>
      <dgm:spPr/>
    </dgm:pt>
    <dgm:pt modelId="{02589F14-3A91-4476-A2FC-4E90C2C8650C}" type="pres">
      <dgm:prSet presAssocID="{5F527937-CD5F-4682-B04B-CEBA79E99ED4}" presName="iconRect" presStyleLbl="node1" presStyleIdx="2" presStyleCnt="5"/>
      <dgm:spPr>
        <a:blipFill>
          <a:blip xmlns:r="http://schemas.openxmlformats.org/officeDocument/2006/relationships" r:embed="rId5">
            <a:duotone>
              <a:schemeClr val="accent2">
                <a:hueOff val="-1696488"/>
                <a:satOff val="5592"/>
                <a:lumOff val="5981"/>
                <a:alphaOff val="0"/>
                <a:shade val="20000"/>
                <a:satMod val="200000"/>
              </a:schemeClr>
              <a:schemeClr val="accent2">
                <a:hueOff val="-1696488"/>
                <a:satOff val="5592"/>
                <a:lumOff val="5981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te speaker"/>
        </a:ext>
      </dgm:extLst>
    </dgm:pt>
    <dgm:pt modelId="{0C06B468-C0CD-486C-9CB0-28B367D86BEA}" type="pres">
      <dgm:prSet presAssocID="{5F527937-CD5F-4682-B04B-CEBA79E99ED4}" presName="spaceRect" presStyleCnt="0"/>
      <dgm:spPr/>
    </dgm:pt>
    <dgm:pt modelId="{C9114989-2F95-406A-8BEC-B77E1C53A1EA}" type="pres">
      <dgm:prSet presAssocID="{5F527937-CD5F-4682-B04B-CEBA79E99ED4}" presName="parTx" presStyleLbl="revTx" presStyleIdx="2" presStyleCnt="5">
        <dgm:presLayoutVars>
          <dgm:chMax val="0"/>
          <dgm:chPref val="0"/>
        </dgm:presLayoutVars>
      </dgm:prSet>
      <dgm:spPr/>
    </dgm:pt>
    <dgm:pt modelId="{87117EB2-9C09-4E2D-B728-1EDD2E2415C1}" type="pres">
      <dgm:prSet presAssocID="{6609A378-B1CD-4490-BAD7-454637280DC6}" presName="sibTrans" presStyleCnt="0"/>
      <dgm:spPr/>
    </dgm:pt>
    <dgm:pt modelId="{3C8CC786-25CB-4455-BBC1-A787FEFE4FB2}" type="pres">
      <dgm:prSet presAssocID="{67FFBD6F-56B0-43EB-BBD0-B4BD04E7A66C}" presName="compNode" presStyleCnt="0"/>
      <dgm:spPr/>
    </dgm:pt>
    <dgm:pt modelId="{89F0615C-3F5E-49D6-B22D-B042F16E1D94}" type="pres">
      <dgm:prSet presAssocID="{67FFBD6F-56B0-43EB-BBD0-B4BD04E7A66C}" presName="bgRect" presStyleLbl="bgShp" presStyleIdx="3" presStyleCnt="5"/>
      <dgm:spPr/>
    </dgm:pt>
    <dgm:pt modelId="{F676E91C-CE1F-43CA-843E-75C5D4C443B8}" type="pres">
      <dgm:prSet presAssocID="{67FFBD6F-56B0-43EB-BBD0-B4BD04E7A66C}" presName="iconRect" presStyleLbl="node1" presStyleIdx="3" presStyleCnt="5"/>
      <dgm:spPr>
        <a:blipFill>
          <a:blip xmlns:r="http://schemas.openxmlformats.org/officeDocument/2006/relationships" r:embed="rId7">
            <a:duotone>
              <a:schemeClr val="accent2">
                <a:hueOff val="-2544732"/>
                <a:satOff val="8389"/>
                <a:lumOff val="8971"/>
                <a:alphaOff val="0"/>
                <a:shade val="20000"/>
                <a:satMod val="200000"/>
              </a:schemeClr>
              <a:schemeClr val="accent2">
                <a:hueOff val="-2544732"/>
                <a:satOff val="8389"/>
                <a:lumOff val="8971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DEEB0D14-6F34-4007-8031-71D9100FE6D0}" type="pres">
      <dgm:prSet presAssocID="{67FFBD6F-56B0-43EB-BBD0-B4BD04E7A66C}" presName="spaceRect" presStyleCnt="0"/>
      <dgm:spPr/>
    </dgm:pt>
    <dgm:pt modelId="{4EFD8266-4A8B-4436-BCE5-BD3A3DCF8438}" type="pres">
      <dgm:prSet presAssocID="{67FFBD6F-56B0-43EB-BBD0-B4BD04E7A66C}" presName="parTx" presStyleLbl="revTx" presStyleIdx="3" presStyleCnt="5">
        <dgm:presLayoutVars>
          <dgm:chMax val="0"/>
          <dgm:chPref val="0"/>
        </dgm:presLayoutVars>
      </dgm:prSet>
      <dgm:spPr/>
    </dgm:pt>
    <dgm:pt modelId="{46F86428-0998-48A1-9455-F439CCC52D59}" type="pres">
      <dgm:prSet presAssocID="{997EED20-EB8B-4654-845F-95E376501A61}" presName="sibTrans" presStyleCnt="0"/>
      <dgm:spPr/>
    </dgm:pt>
    <dgm:pt modelId="{2FB4BF30-97EB-40DF-ADFB-FACF8253BD62}" type="pres">
      <dgm:prSet presAssocID="{6D34C865-8112-4F2F-974D-5F67FB209C31}" presName="compNode" presStyleCnt="0"/>
      <dgm:spPr/>
    </dgm:pt>
    <dgm:pt modelId="{12DBABD5-B4ED-4AC9-BD65-E45DE222CED3}" type="pres">
      <dgm:prSet presAssocID="{6D34C865-8112-4F2F-974D-5F67FB209C31}" presName="bgRect" presStyleLbl="bgShp" presStyleIdx="4" presStyleCnt="5" custLinFactNeighborX="0" custLinFactNeighborY="2932"/>
      <dgm:spPr/>
    </dgm:pt>
    <dgm:pt modelId="{72F57774-6ABC-4C43-9E7E-BE4D72932E09}" type="pres">
      <dgm:prSet presAssocID="{6D34C865-8112-4F2F-974D-5F67FB209C31}" presName="iconRect" presStyleLbl="node1" presStyleIdx="4" presStyleCnt="5"/>
      <dgm:spPr>
        <a:blipFill>
          <a:blip xmlns:r="http://schemas.openxmlformats.org/officeDocument/2006/relationships" r:embed="rId9">
            <a:duotone>
              <a:schemeClr val="accent2">
                <a:hueOff val="-3392975"/>
                <a:satOff val="11185"/>
                <a:lumOff val="11961"/>
                <a:alphaOff val="0"/>
                <a:shade val="20000"/>
                <a:satMod val="200000"/>
              </a:schemeClr>
              <a:schemeClr val="accent2">
                <a:hueOff val="-3392975"/>
                <a:satOff val="11185"/>
                <a:lumOff val="11961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ummingbird"/>
        </a:ext>
      </dgm:extLst>
    </dgm:pt>
    <dgm:pt modelId="{A304C729-3675-4CBD-AC16-AE645AF52D07}" type="pres">
      <dgm:prSet presAssocID="{6D34C865-8112-4F2F-974D-5F67FB209C31}" presName="spaceRect" presStyleCnt="0"/>
      <dgm:spPr/>
    </dgm:pt>
    <dgm:pt modelId="{534509B0-7539-4A31-937E-E1DA697C5CDC}" type="pres">
      <dgm:prSet presAssocID="{6D34C865-8112-4F2F-974D-5F67FB209C31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079A7221-CA48-4C3E-A749-0B88A14D19DC}" type="presOf" srcId="{5F527937-CD5F-4682-B04B-CEBA79E99ED4}" destId="{C9114989-2F95-406A-8BEC-B77E1C53A1EA}" srcOrd="0" destOrd="0" presId="urn:microsoft.com/office/officeart/2018/2/layout/IconVerticalSolidList"/>
    <dgm:cxn modelId="{81288125-A6B2-4F64-B0EC-A653B041E45C}" srcId="{23048C61-36D6-4B73-9AF4-D31B74104F82}" destId="{6D34C865-8112-4F2F-974D-5F67FB209C31}" srcOrd="4" destOrd="0" parTransId="{7BE1C2A6-E0C2-4229-A825-04C432A0E387}" sibTransId="{93B0F39D-6836-43C4-A9B9-199702B9B9B4}"/>
    <dgm:cxn modelId="{C3558928-AA3D-4769-98E1-6F97883992FE}" type="presOf" srcId="{23048C61-36D6-4B73-9AF4-D31B74104F82}" destId="{FDC5A295-427F-4550-9C0C-9F7E7A628DFF}" srcOrd="0" destOrd="0" presId="urn:microsoft.com/office/officeart/2018/2/layout/IconVerticalSolidList"/>
    <dgm:cxn modelId="{A68E0B67-A0CF-423E-9B01-65F9A6E5BDCF}" srcId="{23048C61-36D6-4B73-9AF4-D31B74104F82}" destId="{AF583F91-332F-4E72-A1E0-987BFD089F88}" srcOrd="0" destOrd="0" parTransId="{64596A89-BBA0-45D0-8E22-7BBC2F943B47}" sibTransId="{705CEAA8-675D-47C0-8F48-2F40A711E383}"/>
    <dgm:cxn modelId="{A5B1064B-500D-4C48-8A42-88D6E563F6BB}" type="presOf" srcId="{520A53C9-ECE9-46F5-88D2-D48EC507F57E}" destId="{5A959316-7E39-4AA6-B8E9-9127E952C487}" srcOrd="0" destOrd="0" presId="urn:microsoft.com/office/officeart/2018/2/layout/IconVerticalSolidList"/>
    <dgm:cxn modelId="{A2A8C156-4F81-4A90-B08E-225C5B39F500}" srcId="{23048C61-36D6-4B73-9AF4-D31B74104F82}" destId="{67FFBD6F-56B0-43EB-BBD0-B4BD04E7A66C}" srcOrd="3" destOrd="0" parTransId="{467E952F-FCBD-4614-9654-273CCC048B2A}" sibTransId="{997EED20-EB8B-4654-845F-95E376501A61}"/>
    <dgm:cxn modelId="{06F43257-D3EF-4021-8B4C-8FF549290723}" srcId="{23048C61-36D6-4B73-9AF4-D31B74104F82}" destId="{520A53C9-ECE9-46F5-88D2-D48EC507F57E}" srcOrd="1" destOrd="0" parTransId="{071F71CB-2E91-4706-8580-7A9507D3498C}" sibTransId="{2B883F14-5874-45D7-94D5-8F5162A57A1C}"/>
    <dgm:cxn modelId="{043341A3-29EC-4220-AF5E-2C31A736224D}" type="presOf" srcId="{67FFBD6F-56B0-43EB-BBD0-B4BD04E7A66C}" destId="{4EFD8266-4A8B-4436-BCE5-BD3A3DCF8438}" srcOrd="0" destOrd="0" presId="urn:microsoft.com/office/officeart/2018/2/layout/IconVerticalSolidList"/>
    <dgm:cxn modelId="{6C0BFBE8-98C3-465C-A75A-0EE4C6F1FF11}" type="presOf" srcId="{6D34C865-8112-4F2F-974D-5F67FB209C31}" destId="{534509B0-7539-4A31-937E-E1DA697C5CDC}" srcOrd="0" destOrd="0" presId="urn:microsoft.com/office/officeart/2018/2/layout/IconVerticalSolidList"/>
    <dgm:cxn modelId="{41956EF2-F781-4207-896A-4C0B2938A63C}" type="presOf" srcId="{AF583F91-332F-4E72-A1E0-987BFD089F88}" destId="{A908A9E3-E805-444F-BD74-198C5ECF354E}" srcOrd="0" destOrd="0" presId="urn:microsoft.com/office/officeart/2018/2/layout/IconVerticalSolidList"/>
    <dgm:cxn modelId="{FEEC04FE-33FF-4741-8C41-C1313093F66A}" srcId="{23048C61-36D6-4B73-9AF4-D31B74104F82}" destId="{5F527937-CD5F-4682-B04B-CEBA79E99ED4}" srcOrd="2" destOrd="0" parTransId="{FBFBF700-F8A4-474A-A342-2C1752EB13B8}" sibTransId="{6609A378-B1CD-4490-BAD7-454637280DC6}"/>
    <dgm:cxn modelId="{72EF883B-1A4D-4B53-9190-453ED3D5A0F9}" type="presParOf" srcId="{FDC5A295-427F-4550-9C0C-9F7E7A628DFF}" destId="{15CE23F0-7001-42D2-BE49-9B1F633B84A2}" srcOrd="0" destOrd="0" presId="urn:microsoft.com/office/officeart/2018/2/layout/IconVerticalSolidList"/>
    <dgm:cxn modelId="{79EE5F96-B074-4B3F-9EBC-104D3CD980D5}" type="presParOf" srcId="{15CE23F0-7001-42D2-BE49-9B1F633B84A2}" destId="{32854F05-D1CE-4844-A13F-B087EC9AAD88}" srcOrd="0" destOrd="0" presId="urn:microsoft.com/office/officeart/2018/2/layout/IconVerticalSolidList"/>
    <dgm:cxn modelId="{79624A42-C0F8-4C39-8958-8B2DFCC7242D}" type="presParOf" srcId="{15CE23F0-7001-42D2-BE49-9B1F633B84A2}" destId="{034B236D-CAA3-47BB-9889-FACEAF204FDA}" srcOrd="1" destOrd="0" presId="urn:microsoft.com/office/officeart/2018/2/layout/IconVerticalSolidList"/>
    <dgm:cxn modelId="{20DF1B7D-727C-4BFE-8491-F5954BFAE580}" type="presParOf" srcId="{15CE23F0-7001-42D2-BE49-9B1F633B84A2}" destId="{6A1ED025-9BDD-4789-AFAE-460EF42F83BF}" srcOrd="2" destOrd="0" presId="urn:microsoft.com/office/officeart/2018/2/layout/IconVerticalSolidList"/>
    <dgm:cxn modelId="{A24DC65F-FB92-4356-8BA4-DFA91A4C026D}" type="presParOf" srcId="{15CE23F0-7001-42D2-BE49-9B1F633B84A2}" destId="{A908A9E3-E805-444F-BD74-198C5ECF354E}" srcOrd="3" destOrd="0" presId="urn:microsoft.com/office/officeart/2018/2/layout/IconVerticalSolidList"/>
    <dgm:cxn modelId="{9C2B1B51-95F4-4D62-B4CF-307C1A2299F3}" type="presParOf" srcId="{FDC5A295-427F-4550-9C0C-9F7E7A628DFF}" destId="{0FB3DA62-A2BC-48E4-B331-5095077CE8EF}" srcOrd="1" destOrd="0" presId="urn:microsoft.com/office/officeart/2018/2/layout/IconVerticalSolidList"/>
    <dgm:cxn modelId="{9C9B585E-7F1F-4DEC-84EC-6C6C08B6CF52}" type="presParOf" srcId="{FDC5A295-427F-4550-9C0C-9F7E7A628DFF}" destId="{9CAAA516-5FD6-43EF-8659-E74403D7BD79}" srcOrd="2" destOrd="0" presId="urn:microsoft.com/office/officeart/2018/2/layout/IconVerticalSolidList"/>
    <dgm:cxn modelId="{2CB87E69-86DF-461B-AE11-3F4476028F36}" type="presParOf" srcId="{9CAAA516-5FD6-43EF-8659-E74403D7BD79}" destId="{D5E448BE-D808-4A0B-A34F-151AB14844F9}" srcOrd="0" destOrd="0" presId="urn:microsoft.com/office/officeart/2018/2/layout/IconVerticalSolidList"/>
    <dgm:cxn modelId="{9FBA8F09-CA08-4C62-AF31-C9A8E165F1E7}" type="presParOf" srcId="{9CAAA516-5FD6-43EF-8659-E74403D7BD79}" destId="{AF8F3C26-74A4-482F-B989-567A20EDF7BF}" srcOrd="1" destOrd="0" presId="urn:microsoft.com/office/officeart/2018/2/layout/IconVerticalSolidList"/>
    <dgm:cxn modelId="{6730CE3E-5CE2-4CE0-9A7F-71567149413F}" type="presParOf" srcId="{9CAAA516-5FD6-43EF-8659-E74403D7BD79}" destId="{EC10602B-8D87-4D8A-84CC-D69A4F787638}" srcOrd="2" destOrd="0" presId="urn:microsoft.com/office/officeart/2018/2/layout/IconVerticalSolidList"/>
    <dgm:cxn modelId="{6C60676E-04F6-418A-B650-2DA97CA563A8}" type="presParOf" srcId="{9CAAA516-5FD6-43EF-8659-E74403D7BD79}" destId="{5A959316-7E39-4AA6-B8E9-9127E952C487}" srcOrd="3" destOrd="0" presId="urn:microsoft.com/office/officeart/2018/2/layout/IconVerticalSolidList"/>
    <dgm:cxn modelId="{1C19FC68-786B-48A6-9AE3-EA11D51EFE84}" type="presParOf" srcId="{FDC5A295-427F-4550-9C0C-9F7E7A628DFF}" destId="{25D32578-596F-4AE1-9342-DA0B2D36C178}" srcOrd="3" destOrd="0" presId="urn:microsoft.com/office/officeart/2018/2/layout/IconVerticalSolidList"/>
    <dgm:cxn modelId="{3FB6336A-EA61-4495-AA4F-42BF1C8FA47C}" type="presParOf" srcId="{FDC5A295-427F-4550-9C0C-9F7E7A628DFF}" destId="{184B7547-ADA7-4BA8-8531-D6D015F16B49}" srcOrd="4" destOrd="0" presId="urn:microsoft.com/office/officeart/2018/2/layout/IconVerticalSolidList"/>
    <dgm:cxn modelId="{752F0A7F-F504-431E-88B9-5E8BC59AC788}" type="presParOf" srcId="{184B7547-ADA7-4BA8-8531-D6D015F16B49}" destId="{AE0B0CEE-A233-496E-81C2-CCFC8308E76A}" srcOrd="0" destOrd="0" presId="urn:microsoft.com/office/officeart/2018/2/layout/IconVerticalSolidList"/>
    <dgm:cxn modelId="{651FE6CB-C6E3-4D77-AAD6-B435B5EDA8D2}" type="presParOf" srcId="{184B7547-ADA7-4BA8-8531-D6D015F16B49}" destId="{02589F14-3A91-4476-A2FC-4E90C2C8650C}" srcOrd="1" destOrd="0" presId="urn:microsoft.com/office/officeart/2018/2/layout/IconVerticalSolidList"/>
    <dgm:cxn modelId="{5CA4347E-A95B-44EE-8E78-EF160B4D9BE0}" type="presParOf" srcId="{184B7547-ADA7-4BA8-8531-D6D015F16B49}" destId="{0C06B468-C0CD-486C-9CB0-28B367D86BEA}" srcOrd="2" destOrd="0" presId="urn:microsoft.com/office/officeart/2018/2/layout/IconVerticalSolidList"/>
    <dgm:cxn modelId="{901731D6-2486-4E30-9820-68261619116A}" type="presParOf" srcId="{184B7547-ADA7-4BA8-8531-D6D015F16B49}" destId="{C9114989-2F95-406A-8BEC-B77E1C53A1EA}" srcOrd="3" destOrd="0" presId="urn:microsoft.com/office/officeart/2018/2/layout/IconVerticalSolidList"/>
    <dgm:cxn modelId="{238BEEE0-CB6A-4914-8DB2-AD7883D71F50}" type="presParOf" srcId="{FDC5A295-427F-4550-9C0C-9F7E7A628DFF}" destId="{87117EB2-9C09-4E2D-B728-1EDD2E2415C1}" srcOrd="5" destOrd="0" presId="urn:microsoft.com/office/officeart/2018/2/layout/IconVerticalSolidList"/>
    <dgm:cxn modelId="{709A32A0-D1C9-4511-8ED7-4C6A9EBCA3CD}" type="presParOf" srcId="{FDC5A295-427F-4550-9C0C-9F7E7A628DFF}" destId="{3C8CC786-25CB-4455-BBC1-A787FEFE4FB2}" srcOrd="6" destOrd="0" presId="urn:microsoft.com/office/officeart/2018/2/layout/IconVerticalSolidList"/>
    <dgm:cxn modelId="{BA0AFF42-9CFC-4414-8B5C-12BE2DB24D4D}" type="presParOf" srcId="{3C8CC786-25CB-4455-BBC1-A787FEFE4FB2}" destId="{89F0615C-3F5E-49D6-B22D-B042F16E1D94}" srcOrd="0" destOrd="0" presId="urn:microsoft.com/office/officeart/2018/2/layout/IconVerticalSolidList"/>
    <dgm:cxn modelId="{1C4EE2D5-2081-488B-8D6D-596BA65DC309}" type="presParOf" srcId="{3C8CC786-25CB-4455-BBC1-A787FEFE4FB2}" destId="{F676E91C-CE1F-43CA-843E-75C5D4C443B8}" srcOrd="1" destOrd="0" presId="urn:microsoft.com/office/officeart/2018/2/layout/IconVerticalSolidList"/>
    <dgm:cxn modelId="{E2E34668-D41F-47B6-9D37-F774B5A8AF63}" type="presParOf" srcId="{3C8CC786-25CB-4455-BBC1-A787FEFE4FB2}" destId="{DEEB0D14-6F34-4007-8031-71D9100FE6D0}" srcOrd="2" destOrd="0" presId="urn:microsoft.com/office/officeart/2018/2/layout/IconVerticalSolidList"/>
    <dgm:cxn modelId="{8A5BB032-BBFC-4C41-91C5-E2EEF7B50180}" type="presParOf" srcId="{3C8CC786-25CB-4455-BBC1-A787FEFE4FB2}" destId="{4EFD8266-4A8B-4436-BCE5-BD3A3DCF8438}" srcOrd="3" destOrd="0" presId="urn:microsoft.com/office/officeart/2018/2/layout/IconVerticalSolidList"/>
    <dgm:cxn modelId="{AEA87698-20D4-42E0-B0E6-3CF3E6ECB211}" type="presParOf" srcId="{FDC5A295-427F-4550-9C0C-9F7E7A628DFF}" destId="{46F86428-0998-48A1-9455-F439CCC52D59}" srcOrd="7" destOrd="0" presId="urn:microsoft.com/office/officeart/2018/2/layout/IconVerticalSolidList"/>
    <dgm:cxn modelId="{B11B1CE9-13C8-4408-A30E-99271CC96BF7}" type="presParOf" srcId="{FDC5A295-427F-4550-9C0C-9F7E7A628DFF}" destId="{2FB4BF30-97EB-40DF-ADFB-FACF8253BD62}" srcOrd="8" destOrd="0" presId="urn:microsoft.com/office/officeart/2018/2/layout/IconVerticalSolidList"/>
    <dgm:cxn modelId="{6DC054D2-3828-4ADD-A1AB-7116A8E76703}" type="presParOf" srcId="{2FB4BF30-97EB-40DF-ADFB-FACF8253BD62}" destId="{12DBABD5-B4ED-4AC9-BD65-E45DE222CED3}" srcOrd="0" destOrd="0" presId="urn:microsoft.com/office/officeart/2018/2/layout/IconVerticalSolidList"/>
    <dgm:cxn modelId="{4F09D3A0-A6AA-42B0-869A-D71C0FEF7311}" type="presParOf" srcId="{2FB4BF30-97EB-40DF-ADFB-FACF8253BD62}" destId="{72F57774-6ABC-4C43-9E7E-BE4D72932E09}" srcOrd="1" destOrd="0" presId="urn:microsoft.com/office/officeart/2018/2/layout/IconVerticalSolidList"/>
    <dgm:cxn modelId="{14F67A96-A3D7-47F8-A97E-6457037494A0}" type="presParOf" srcId="{2FB4BF30-97EB-40DF-ADFB-FACF8253BD62}" destId="{A304C729-3675-4CBD-AC16-AE645AF52D07}" srcOrd="2" destOrd="0" presId="urn:microsoft.com/office/officeart/2018/2/layout/IconVerticalSolidList"/>
    <dgm:cxn modelId="{A2B4A423-B68D-4775-988A-BFE1DCB83A51}" type="presParOf" srcId="{2FB4BF30-97EB-40DF-ADFB-FACF8253BD62}" destId="{534509B0-7539-4A31-937E-E1DA697C5CD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A6B0A1-EF33-4D03-AFC0-D1D92ACBF361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EC431793-BAFB-402E-A624-A3BC99F3CCF5}">
      <dgm:prSet/>
      <dgm:spPr/>
      <dgm:t>
        <a:bodyPr/>
        <a:lstStyle/>
        <a:p>
          <a:r>
            <a:rPr lang="es-CL"/>
            <a:t>Todas las cartas pueden jugarse, pero dependiendo del tipo se van a jugar en una zona o la otra.</a:t>
          </a:r>
          <a:endParaRPr lang="en-US"/>
        </a:p>
      </dgm:t>
    </dgm:pt>
    <dgm:pt modelId="{0E1AE73E-DB41-4593-A4A8-68D5928C9815}" type="parTrans" cxnId="{5F055894-C61F-46F0-BF7D-B4A4976AD618}">
      <dgm:prSet/>
      <dgm:spPr/>
      <dgm:t>
        <a:bodyPr/>
        <a:lstStyle/>
        <a:p>
          <a:endParaRPr lang="en-US"/>
        </a:p>
      </dgm:t>
    </dgm:pt>
    <dgm:pt modelId="{526C6066-387F-4C20-932D-E2F2D59E3441}" type="sibTrans" cxnId="{5F055894-C61F-46F0-BF7D-B4A4976AD618}">
      <dgm:prSet/>
      <dgm:spPr/>
      <dgm:t>
        <a:bodyPr/>
        <a:lstStyle/>
        <a:p>
          <a:endParaRPr lang="en-US"/>
        </a:p>
      </dgm:t>
    </dgm:pt>
    <dgm:pt modelId="{5BD72A13-3ACB-403F-B9A8-99D7CA81CBA7}">
      <dgm:prSet/>
      <dgm:spPr/>
      <dgm:t>
        <a:bodyPr/>
        <a:lstStyle/>
        <a:p>
          <a:r>
            <a:rPr lang="es-CL"/>
            <a:t>¿Cómo podemos modelar esto?</a:t>
          </a:r>
          <a:endParaRPr lang="en-US"/>
        </a:p>
      </dgm:t>
    </dgm:pt>
    <dgm:pt modelId="{D69D9D0E-B76A-4B81-AE36-73B9478C0B93}" type="parTrans" cxnId="{0A191194-3866-43D7-8556-5447C395E661}">
      <dgm:prSet/>
      <dgm:spPr/>
      <dgm:t>
        <a:bodyPr/>
        <a:lstStyle/>
        <a:p>
          <a:endParaRPr lang="en-US"/>
        </a:p>
      </dgm:t>
    </dgm:pt>
    <dgm:pt modelId="{CA528261-EA18-4D47-B458-BAE3A3A75D3C}" type="sibTrans" cxnId="{0A191194-3866-43D7-8556-5447C395E661}">
      <dgm:prSet/>
      <dgm:spPr/>
      <dgm:t>
        <a:bodyPr/>
        <a:lstStyle/>
        <a:p>
          <a:endParaRPr lang="en-US"/>
        </a:p>
      </dgm:t>
    </dgm:pt>
    <dgm:pt modelId="{CE5E7128-39C6-44D7-A9D2-E45320A38038}" type="pres">
      <dgm:prSet presAssocID="{F1A6B0A1-EF33-4D03-AFC0-D1D92ACBF361}" presName="vert0" presStyleCnt="0">
        <dgm:presLayoutVars>
          <dgm:dir/>
          <dgm:animOne val="branch"/>
          <dgm:animLvl val="lvl"/>
        </dgm:presLayoutVars>
      </dgm:prSet>
      <dgm:spPr/>
    </dgm:pt>
    <dgm:pt modelId="{298C759F-B76B-4DC0-92B4-A14E0A18CE12}" type="pres">
      <dgm:prSet presAssocID="{EC431793-BAFB-402E-A624-A3BC99F3CCF5}" presName="thickLine" presStyleLbl="alignNode1" presStyleIdx="0" presStyleCnt="2"/>
      <dgm:spPr/>
    </dgm:pt>
    <dgm:pt modelId="{580A7D66-9323-4742-9A6B-8B767EC5EEE1}" type="pres">
      <dgm:prSet presAssocID="{EC431793-BAFB-402E-A624-A3BC99F3CCF5}" presName="horz1" presStyleCnt="0"/>
      <dgm:spPr/>
    </dgm:pt>
    <dgm:pt modelId="{43049D59-6EB0-42E1-9466-8513B03D5AEC}" type="pres">
      <dgm:prSet presAssocID="{EC431793-BAFB-402E-A624-A3BC99F3CCF5}" presName="tx1" presStyleLbl="revTx" presStyleIdx="0" presStyleCnt="2"/>
      <dgm:spPr/>
    </dgm:pt>
    <dgm:pt modelId="{BF7022BB-8697-481E-8F6F-861399A90D25}" type="pres">
      <dgm:prSet presAssocID="{EC431793-BAFB-402E-A624-A3BC99F3CCF5}" presName="vert1" presStyleCnt="0"/>
      <dgm:spPr/>
    </dgm:pt>
    <dgm:pt modelId="{F6DE0A0C-5CD6-4CD8-B3E4-63F711C4ACD9}" type="pres">
      <dgm:prSet presAssocID="{5BD72A13-3ACB-403F-B9A8-99D7CA81CBA7}" presName="thickLine" presStyleLbl="alignNode1" presStyleIdx="1" presStyleCnt="2"/>
      <dgm:spPr/>
    </dgm:pt>
    <dgm:pt modelId="{72F0C48E-C67E-4521-97CC-10D206AD7D24}" type="pres">
      <dgm:prSet presAssocID="{5BD72A13-3ACB-403F-B9A8-99D7CA81CBA7}" presName="horz1" presStyleCnt="0"/>
      <dgm:spPr/>
    </dgm:pt>
    <dgm:pt modelId="{35C75BD8-6F6D-4C54-BA8D-B13AD4843E00}" type="pres">
      <dgm:prSet presAssocID="{5BD72A13-3ACB-403F-B9A8-99D7CA81CBA7}" presName="tx1" presStyleLbl="revTx" presStyleIdx="1" presStyleCnt="2"/>
      <dgm:spPr/>
    </dgm:pt>
    <dgm:pt modelId="{C54A4E0C-AE71-46C7-8E13-662997F63536}" type="pres">
      <dgm:prSet presAssocID="{5BD72A13-3ACB-403F-B9A8-99D7CA81CBA7}" presName="vert1" presStyleCnt="0"/>
      <dgm:spPr/>
    </dgm:pt>
  </dgm:ptLst>
  <dgm:cxnLst>
    <dgm:cxn modelId="{0A191194-3866-43D7-8556-5447C395E661}" srcId="{F1A6B0A1-EF33-4D03-AFC0-D1D92ACBF361}" destId="{5BD72A13-3ACB-403F-B9A8-99D7CA81CBA7}" srcOrd="1" destOrd="0" parTransId="{D69D9D0E-B76A-4B81-AE36-73B9478C0B93}" sibTransId="{CA528261-EA18-4D47-B458-BAE3A3A75D3C}"/>
    <dgm:cxn modelId="{5F055894-C61F-46F0-BF7D-B4A4976AD618}" srcId="{F1A6B0A1-EF33-4D03-AFC0-D1D92ACBF361}" destId="{EC431793-BAFB-402E-A624-A3BC99F3CCF5}" srcOrd="0" destOrd="0" parTransId="{0E1AE73E-DB41-4593-A4A8-68D5928C9815}" sibTransId="{526C6066-387F-4C20-932D-E2F2D59E3441}"/>
    <dgm:cxn modelId="{B75A34B7-BE32-44FA-A421-58CC4CAE8183}" type="presOf" srcId="{F1A6B0A1-EF33-4D03-AFC0-D1D92ACBF361}" destId="{CE5E7128-39C6-44D7-A9D2-E45320A38038}" srcOrd="0" destOrd="0" presId="urn:microsoft.com/office/officeart/2008/layout/LinedList"/>
    <dgm:cxn modelId="{3A9768CE-F4CC-4E5C-B478-D3A3AAED42DD}" type="presOf" srcId="{EC431793-BAFB-402E-A624-A3BC99F3CCF5}" destId="{43049D59-6EB0-42E1-9466-8513B03D5AEC}" srcOrd="0" destOrd="0" presId="urn:microsoft.com/office/officeart/2008/layout/LinedList"/>
    <dgm:cxn modelId="{7BC067E4-77FD-422A-8178-C4D85616AE5D}" type="presOf" srcId="{5BD72A13-3ACB-403F-B9A8-99D7CA81CBA7}" destId="{35C75BD8-6F6D-4C54-BA8D-B13AD4843E00}" srcOrd="0" destOrd="0" presId="urn:microsoft.com/office/officeart/2008/layout/LinedList"/>
    <dgm:cxn modelId="{01BD657D-5029-4F36-917E-0DD244DD008E}" type="presParOf" srcId="{CE5E7128-39C6-44D7-A9D2-E45320A38038}" destId="{298C759F-B76B-4DC0-92B4-A14E0A18CE12}" srcOrd="0" destOrd="0" presId="urn:microsoft.com/office/officeart/2008/layout/LinedList"/>
    <dgm:cxn modelId="{07B113B0-591B-4364-94E8-AF403D33E759}" type="presParOf" srcId="{CE5E7128-39C6-44D7-A9D2-E45320A38038}" destId="{580A7D66-9323-4742-9A6B-8B767EC5EEE1}" srcOrd="1" destOrd="0" presId="urn:microsoft.com/office/officeart/2008/layout/LinedList"/>
    <dgm:cxn modelId="{562C61D8-E930-4304-9571-9A99374FE4A5}" type="presParOf" srcId="{580A7D66-9323-4742-9A6B-8B767EC5EEE1}" destId="{43049D59-6EB0-42E1-9466-8513B03D5AEC}" srcOrd="0" destOrd="0" presId="urn:microsoft.com/office/officeart/2008/layout/LinedList"/>
    <dgm:cxn modelId="{D748369E-7076-4205-9BED-20C63C517200}" type="presParOf" srcId="{580A7D66-9323-4742-9A6B-8B767EC5EEE1}" destId="{BF7022BB-8697-481E-8F6F-861399A90D25}" srcOrd="1" destOrd="0" presId="urn:microsoft.com/office/officeart/2008/layout/LinedList"/>
    <dgm:cxn modelId="{9FBD54B6-006C-4E8A-BF01-28EB3AE47B61}" type="presParOf" srcId="{CE5E7128-39C6-44D7-A9D2-E45320A38038}" destId="{F6DE0A0C-5CD6-4CD8-B3E4-63F711C4ACD9}" srcOrd="2" destOrd="0" presId="urn:microsoft.com/office/officeart/2008/layout/LinedList"/>
    <dgm:cxn modelId="{513221EE-3ECB-4DA6-98E6-78A0AE2F63DC}" type="presParOf" srcId="{CE5E7128-39C6-44D7-A9D2-E45320A38038}" destId="{72F0C48E-C67E-4521-97CC-10D206AD7D24}" srcOrd="3" destOrd="0" presId="urn:microsoft.com/office/officeart/2008/layout/LinedList"/>
    <dgm:cxn modelId="{3B4C62DC-9146-4189-AA99-06A5BF3D176D}" type="presParOf" srcId="{72F0C48E-C67E-4521-97CC-10D206AD7D24}" destId="{35C75BD8-6F6D-4C54-BA8D-B13AD4843E00}" srcOrd="0" destOrd="0" presId="urn:microsoft.com/office/officeart/2008/layout/LinedList"/>
    <dgm:cxn modelId="{124F74DD-CDD7-4874-ACDF-EA27C1AFD929}" type="presParOf" srcId="{72F0C48E-C67E-4521-97CC-10D206AD7D24}" destId="{C54A4E0C-AE71-46C7-8E13-662997F6353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854F05-D1CE-4844-A13F-B087EC9AAD88}">
      <dsp:nvSpPr>
        <dsp:cNvPr id="0" name=""/>
        <dsp:cNvSpPr/>
      </dsp:nvSpPr>
      <dsp:spPr>
        <a:xfrm>
          <a:off x="0" y="3141"/>
          <a:ext cx="6815731" cy="66916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4B236D-CAA3-47BB-9889-FACEAF204FDA}">
      <dsp:nvSpPr>
        <dsp:cNvPr id="0" name=""/>
        <dsp:cNvSpPr/>
      </dsp:nvSpPr>
      <dsp:spPr>
        <a:xfrm>
          <a:off x="202422" y="153703"/>
          <a:ext cx="368040" cy="368040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08A9E3-E805-444F-BD74-198C5ECF354E}">
      <dsp:nvSpPr>
        <dsp:cNvPr id="0" name=""/>
        <dsp:cNvSpPr/>
      </dsp:nvSpPr>
      <dsp:spPr>
        <a:xfrm>
          <a:off x="772884" y="3141"/>
          <a:ext cx="6042846" cy="669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20" tIns="70820" rIns="70820" bIns="7082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Template method pattern</a:t>
          </a:r>
          <a:endParaRPr lang="ru-RU" sz="1900" kern="1200" dirty="0"/>
        </a:p>
      </dsp:txBody>
      <dsp:txXfrm>
        <a:off x="772884" y="3141"/>
        <a:ext cx="6042846" cy="669163"/>
      </dsp:txXfrm>
    </dsp:sp>
    <dsp:sp modelId="{D5E448BE-D808-4A0B-A34F-151AB14844F9}">
      <dsp:nvSpPr>
        <dsp:cNvPr id="0" name=""/>
        <dsp:cNvSpPr/>
      </dsp:nvSpPr>
      <dsp:spPr>
        <a:xfrm>
          <a:off x="0" y="839596"/>
          <a:ext cx="6815731" cy="66916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8F3C26-74A4-482F-B989-567A20EDF7BF}">
      <dsp:nvSpPr>
        <dsp:cNvPr id="0" name=""/>
        <dsp:cNvSpPr/>
      </dsp:nvSpPr>
      <dsp:spPr>
        <a:xfrm>
          <a:off x="202422" y="990158"/>
          <a:ext cx="368040" cy="368040"/>
        </a:xfrm>
        <a:prstGeom prst="rect">
          <a:avLst/>
        </a:prstGeom>
        <a:blipFill>
          <a:blip xmlns:r="http://schemas.openxmlformats.org/officeDocument/2006/relationships" r:embed="rId3">
            <a:duotone>
              <a:schemeClr val="accent2">
                <a:hueOff val="-848244"/>
                <a:satOff val="2796"/>
                <a:lumOff val="2990"/>
                <a:alphaOff val="0"/>
                <a:shade val="20000"/>
                <a:satMod val="200000"/>
              </a:schemeClr>
              <a:schemeClr val="accent2">
                <a:hueOff val="-848244"/>
                <a:satOff val="2796"/>
                <a:lumOff val="2990"/>
                <a:alphaOff val="0"/>
                <a:tint val="12000"/>
                <a:satMod val="190000"/>
              </a:schemeClr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959316-7E39-4AA6-B8E9-9127E952C487}">
      <dsp:nvSpPr>
        <dsp:cNvPr id="0" name=""/>
        <dsp:cNvSpPr/>
      </dsp:nvSpPr>
      <dsp:spPr>
        <a:xfrm>
          <a:off x="772884" y="839596"/>
          <a:ext cx="6042846" cy="669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20" tIns="70820" rIns="70820" bIns="7082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Composite pattern</a:t>
          </a:r>
          <a:endParaRPr lang="ru-RU" sz="1900" kern="1200" dirty="0"/>
        </a:p>
      </dsp:txBody>
      <dsp:txXfrm>
        <a:off x="772884" y="839596"/>
        <a:ext cx="6042846" cy="669163"/>
      </dsp:txXfrm>
    </dsp:sp>
    <dsp:sp modelId="{AE0B0CEE-A233-496E-81C2-CCFC8308E76A}">
      <dsp:nvSpPr>
        <dsp:cNvPr id="0" name=""/>
        <dsp:cNvSpPr/>
      </dsp:nvSpPr>
      <dsp:spPr>
        <a:xfrm>
          <a:off x="0" y="1676051"/>
          <a:ext cx="6815731" cy="66916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589F14-3A91-4476-A2FC-4E90C2C8650C}">
      <dsp:nvSpPr>
        <dsp:cNvPr id="0" name=""/>
        <dsp:cNvSpPr/>
      </dsp:nvSpPr>
      <dsp:spPr>
        <a:xfrm>
          <a:off x="202422" y="1826613"/>
          <a:ext cx="368040" cy="368040"/>
        </a:xfrm>
        <a:prstGeom prst="rect">
          <a:avLst/>
        </a:prstGeom>
        <a:blipFill>
          <a:blip xmlns:r="http://schemas.openxmlformats.org/officeDocument/2006/relationships" r:embed="rId5">
            <a:duotone>
              <a:schemeClr val="accent2">
                <a:hueOff val="-1696488"/>
                <a:satOff val="5592"/>
                <a:lumOff val="5981"/>
                <a:alphaOff val="0"/>
                <a:shade val="20000"/>
                <a:satMod val="200000"/>
              </a:schemeClr>
              <a:schemeClr val="accent2">
                <a:hueOff val="-1696488"/>
                <a:satOff val="5592"/>
                <a:lumOff val="5981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114989-2F95-406A-8BEC-B77E1C53A1EA}">
      <dsp:nvSpPr>
        <dsp:cNvPr id="0" name=""/>
        <dsp:cNvSpPr/>
      </dsp:nvSpPr>
      <dsp:spPr>
        <a:xfrm>
          <a:off x="772884" y="1676051"/>
          <a:ext cx="6042846" cy="669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20" tIns="70820" rIns="70820" bIns="7082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Null object pattern</a:t>
          </a:r>
          <a:endParaRPr lang="ru-RU" sz="1900" kern="1200" dirty="0"/>
        </a:p>
      </dsp:txBody>
      <dsp:txXfrm>
        <a:off x="772884" y="1676051"/>
        <a:ext cx="6042846" cy="669163"/>
      </dsp:txXfrm>
    </dsp:sp>
    <dsp:sp modelId="{89F0615C-3F5E-49D6-B22D-B042F16E1D94}">
      <dsp:nvSpPr>
        <dsp:cNvPr id="0" name=""/>
        <dsp:cNvSpPr/>
      </dsp:nvSpPr>
      <dsp:spPr>
        <a:xfrm>
          <a:off x="0" y="2512506"/>
          <a:ext cx="6815731" cy="66916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6E91C-CE1F-43CA-843E-75C5D4C443B8}">
      <dsp:nvSpPr>
        <dsp:cNvPr id="0" name=""/>
        <dsp:cNvSpPr/>
      </dsp:nvSpPr>
      <dsp:spPr>
        <a:xfrm>
          <a:off x="202422" y="2663068"/>
          <a:ext cx="368040" cy="368040"/>
        </a:xfrm>
        <a:prstGeom prst="rect">
          <a:avLst/>
        </a:prstGeom>
        <a:blipFill>
          <a:blip xmlns:r="http://schemas.openxmlformats.org/officeDocument/2006/relationships" r:embed="rId7">
            <a:duotone>
              <a:schemeClr val="accent2">
                <a:hueOff val="-2544732"/>
                <a:satOff val="8389"/>
                <a:lumOff val="8971"/>
                <a:alphaOff val="0"/>
                <a:shade val="20000"/>
                <a:satMod val="200000"/>
              </a:schemeClr>
              <a:schemeClr val="accent2">
                <a:hueOff val="-2544732"/>
                <a:satOff val="8389"/>
                <a:lumOff val="8971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FD8266-4A8B-4436-BCE5-BD3A3DCF8438}">
      <dsp:nvSpPr>
        <dsp:cNvPr id="0" name=""/>
        <dsp:cNvSpPr/>
      </dsp:nvSpPr>
      <dsp:spPr>
        <a:xfrm>
          <a:off x="772884" y="2512506"/>
          <a:ext cx="6042846" cy="669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20" tIns="70820" rIns="70820" bIns="7082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Singleton pattern</a:t>
          </a:r>
        </a:p>
      </dsp:txBody>
      <dsp:txXfrm>
        <a:off x="772884" y="2512506"/>
        <a:ext cx="6042846" cy="669163"/>
      </dsp:txXfrm>
    </dsp:sp>
    <dsp:sp modelId="{12DBABD5-B4ED-4AC9-BD65-E45DE222CED3}">
      <dsp:nvSpPr>
        <dsp:cNvPr id="0" name=""/>
        <dsp:cNvSpPr/>
      </dsp:nvSpPr>
      <dsp:spPr>
        <a:xfrm>
          <a:off x="0" y="3352103"/>
          <a:ext cx="6815731" cy="66916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F57774-6ABC-4C43-9E7E-BE4D72932E09}">
      <dsp:nvSpPr>
        <dsp:cNvPr id="0" name=""/>
        <dsp:cNvSpPr/>
      </dsp:nvSpPr>
      <dsp:spPr>
        <a:xfrm>
          <a:off x="202422" y="3499523"/>
          <a:ext cx="368040" cy="368040"/>
        </a:xfrm>
        <a:prstGeom prst="rect">
          <a:avLst/>
        </a:prstGeom>
        <a:blipFill>
          <a:blip xmlns:r="http://schemas.openxmlformats.org/officeDocument/2006/relationships" r:embed="rId9">
            <a:duotone>
              <a:schemeClr val="accent2">
                <a:hueOff val="-3392975"/>
                <a:satOff val="11185"/>
                <a:lumOff val="11961"/>
                <a:alphaOff val="0"/>
                <a:shade val="20000"/>
                <a:satMod val="200000"/>
              </a:schemeClr>
              <a:schemeClr val="accent2">
                <a:hueOff val="-3392975"/>
                <a:satOff val="11185"/>
                <a:lumOff val="11961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4509B0-7539-4A31-937E-E1DA697C5CDC}">
      <dsp:nvSpPr>
        <dsp:cNvPr id="0" name=""/>
        <dsp:cNvSpPr/>
      </dsp:nvSpPr>
      <dsp:spPr>
        <a:xfrm>
          <a:off x="772884" y="3348961"/>
          <a:ext cx="6042846" cy="669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820" tIns="70820" rIns="70820" bIns="70820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900" kern="1200" dirty="0" err="1"/>
            <a:t>Flyweight</a:t>
          </a:r>
          <a:r>
            <a:rPr lang="es-CL" sz="1900" kern="1200" dirty="0"/>
            <a:t> </a:t>
          </a:r>
          <a:r>
            <a:rPr lang="es-CL" sz="1900" kern="1200" dirty="0" err="1"/>
            <a:t>factory</a:t>
          </a:r>
          <a:r>
            <a:rPr lang="es-CL" sz="1900" kern="1200" dirty="0"/>
            <a:t> </a:t>
          </a:r>
          <a:r>
            <a:rPr lang="es-CL" sz="1900" kern="1200" dirty="0" err="1"/>
            <a:t>pattern</a:t>
          </a:r>
          <a:endParaRPr lang="es-CL" sz="1900" kern="1200" dirty="0"/>
        </a:p>
      </dsp:txBody>
      <dsp:txXfrm>
        <a:off x="772884" y="3348961"/>
        <a:ext cx="6042846" cy="6691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8C759F-B76B-4DC0-92B4-A14E0A18CE12}">
      <dsp:nvSpPr>
        <dsp:cNvPr id="0" name=""/>
        <dsp:cNvSpPr/>
      </dsp:nvSpPr>
      <dsp:spPr>
        <a:xfrm>
          <a:off x="0" y="0"/>
          <a:ext cx="5913437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3049D59-6EB0-42E1-9466-8513B03D5AEC}">
      <dsp:nvSpPr>
        <dsp:cNvPr id="0" name=""/>
        <dsp:cNvSpPr/>
      </dsp:nvSpPr>
      <dsp:spPr>
        <a:xfrm>
          <a:off x="0" y="0"/>
          <a:ext cx="5913437" cy="2318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3800" kern="1200"/>
            <a:t>Todas las cartas pueden jugarse, pero dependiendo del tipo se van a jugar en una zona o la otra.</a:t>
          </a:r>
          <a:endParaRPr lang="en-US" sz="3800" kern="1200"/>
        </a:p>
      </dsp:txBody>
      <dsp:txXfrm>
        <a:off x="0" y="0"/>
        <a:ext cx="5913437" cy="2318544"/>
      </dsp:txXfrm>
    </dsp:sp>
    <dsp:sp modelId="{F6DE0A0C-5CD6-4CD8-B3E4-63F711C4ACD9}">
      <dsp:nvSpPr>
        <dsp:cNvPr id="0" name=""/>
        <dsp:cNvSpPr/>
      </dsp:nvSpPr>
      <dsp:spPr>
        <a:xfrm>
          <a:off x="0" y="2318544"/>
          <a:ext cx="591343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5C75BD8-6F6D-4C54-BA8D-B13AD4843E00}">
      <dsp:nvSpPr>
        <dsp:cNvPr id="0" name=""/>
        <dsp:cNvSpPr/>
      </dsp:nvSpPr>
      <dsp:spPr>
        <a:xfrm>
          <a:off x="0" y="2318544"/>
          <a:ext cx="5913437" cy="2318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3800" kern="1200"/>
            <a:t>¿Cómo podemos modelar esto?</a:t>
          </a:r>
          <a:endParaRPr lang="en-US" sz="3800" kern="1200"/>
        </a:p>
      </dsp:txBody>
      <dsp:txXfrm>
        <a:off x="0" y="2318544"/>
        <a:ext cx="5913437" cy="23185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76F6619-D40A-4F80-9793-0966222F7E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9F8D3D-6614-4795-9F62-45A513345F8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21C772-9A4E-41B8-AFA2-98ED321DB4A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359F01-2F94-45B7-934F-417D3F930E9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D99601-88E4-466A-922A-716DC698C6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856DE-02AF-4D3A-A7DF-F957F55EF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2383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jpg>
</file>

<file path=ppt/media/image17.jpeg>
</file>

<file path=ppt/media/image18.jpeg>
</file>

<file path=ppt/media/image19.jpg>
</file>

<file path=ppt/media/image2.jpg>
</file>

<file path=ppt/media/image20.jpg>
</file>

<file path=ppt/media/image21.jpg>
</file>

<file path=ppt/media/image22.jpg>
</file>

<file path=ppt/media/image23.gif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59A1B-68CC-4822-B53F-ABB4D5826619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495845-AB23-429F-BB6B-BB634305DF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500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495845-AB23-429F-BB6B-BB634305DF1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204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495845-AB23-429F-BB6B-BB634305DF1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526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495845-AB23-429F-BB6B-BB634305DF1D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38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70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375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077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758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977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66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411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890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10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56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98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035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4.jpe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B1416E-E144-4B0E-9CB1-2137FB57B7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" y="91"/>
            <a:ext cx="12191695" cy="6857828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A4092ECB-D375-4A85-AD6E-85644D2A9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7" y="3064931"/>
            <a:ext cx="8293042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DDBEB-2A0E-4470-BE29-A528A3A60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6351" y="3236470"/>
            <a:ext cx="6829044" cy="1252601"/>
          </a:xfrm>
        </p:spPr>
        <p:txBody>
          <a:bodyPr>
            <a:normAutofit/>
          </a:bodyPr>
          <a:lstStyle/>
          <a:p>
            <a:r>
              <a:rPr lang="en-US" sz="4100" dirty="0">
                <a:solidFill>
                  <a:srgbClr val="FFFFFE"/>
                </a:solidFill>
              </a:rPr>
              <a:t>El </a:t>
            </a:r>
            <a:r>
              <a:rPr lang="en-US" sz="4100" dirty="0" err="1">
                <a:solidFill>
                  <a:srgbClr val="FFFFFE"/>
                </a:solidFill>
              </a:rPr>
              <a:t>rey</a:t>
            </a:r>
            <a:r>
              <a:rPr lang="en-US" sz="4100" dirty="0">
                <a:solidFill>
                  <a:srgbClr val="FFFFFE"/>
                </a:solidFill>
              </a:rPr>
              <a:t> de los </a:t>
            </a:r>
            <a:r>
              <a:rPr lang="en-US" sz="4100" dirty="0" err="1">
                <a:solidFill>
                  <a:srgbClr val="FFFFFE"/>
                </a:solidFill>
              </a:rPr>
              <a:t>patrones</a:t>
            </a:r>
            <a:endParaRPr lang="ru-RU" sz="4100" dirty="0">
              <a:solidFill>
                <a:srgbClr val="FFFFFE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090625-51CE-4ECB-81A4-C4905F3FBF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6350" y="4784894"/>
            <a:ext cx="6829043" cy="716529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Ignacio Slater Muñoz</a:t>
            </a:r>
            <a:endParaRPr lang="ru-RU" sz="1600" dirty="0">
              <a:solidFill>
                <a:schemeClr val="bg2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6C1711D-6DAC-4FE1-B7B6-AC8A81B8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0525" y="4666480"/>
            <a:ext cx="68290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01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2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7F9AD2E-70BB-475A-A0F2-AD9F308C3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9F10127-881C-444A-9903-DBD7B3E40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5372" y="4167354"/>
            <a:ext cx="9120954" cy="744373"/>
          </a:xfrm>
        </p:spPr>
        <p:txBody>
          <a:bodyPr vert="horz" lIns="91440" tIns="91440" rIns="91440" bIns="91440" rtlCol="0">
            <a:normAutofit/>
          </a:bodyPr>
          <a:lstStyle/>
          <a:p>
            <a:pPr algn="ctr"/>
            <a:r>
              <a:rPr lang="en-US" cap="all" dirty="0">
                <a:solidFill>
                  <a:schemeClr val="bg2"/>
                </a:solidFill>
              </a:rPr>
              <a:t>Nope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838111-8CBD-487C-ABA2-0FD83E47E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59194"/>
            <a:ext cx="9099255" cy="2596730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7200">
                <a:solidFill>
                  <a:schemeClr val="bg1"/>
                </a:solidFill>
              </a:rPr>
              <a:t>¿Ya podemos jugar?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00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3">
            <a:extLst>
              <a:ext uri="{FF2B5EF4-FFF2-40B4-BE49-F238E27FC236}">
                <a16:creationId xmlns:a16="http://schemas.microsoft.com/office/drawing/2014/main" id="{E02DA677-C58A-4FCE-A9A0-E66A42EBD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3" name="Picture 55">
            <a:extLst>
              <a:ext uri="{FF2B5EF4-FFF2-40B4-BE49-F238E27FC236}">
                <a16:creationId xmlns:a16="http://schemas.microsoft.com/office/drawing/2014/main" id="{9D85B319-9C30-4D92-B664-CA444ECD7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5" name="Straight Connector 57">
            <a:extLst>
              <a:ext uri="{FF2B5EF4-FFF2-40B4-BE49-F238E27FC236}">
                <a16:creationId xmlns:a16="http://schemas.microsoft.com/office/drawing/2014/main" id="{D7573C1E-3785-43C9-A262-1DA9DF97F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9">
            <a:extLst>
              <a:ext uri="{FF2B5EF4-FFF2-40B4-BE49-F238E27FC236}">
                <a16:creationId xmlns:a16="http://schemas.microsoft.com/office/drawing/2014/main" id="{885D4A50-6846-431E-A61E-5C6DC099C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048F2586-48DC-4E34-87EF-0DAFFBE167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6" r="3487" b="3"/>
          <a:stretch/>
        </p:blipFill>
        <p:spPr>
          <a:xfrm>
            <a:off x="1" y="10"/>
            <a:ext cx="6094409" cy="685799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63EA8E8E-B814-4989-8575-81A1553AAB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21" r="9396" b="-2"/>
          <a:stretch/>
        </p:blipFill>
        <p:spPr>
          <a:xfrm>
            <a:off x="6097591" y="10"/>
            <a:ext cx="6094409" cy="685799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D3356D18-B5E6-44B1-ADBC-7094E0DCC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87192" y="1353662"/>
            <a:ext cx="4414440" cy="4150676"/>
          </a:xfrm>
          <a:prstGeom prst="rect">
            <a:avLst/>
          </a:prstGeom>
          <a:solidFill>
            <a:srgbClr val="000001">
              <a:alpha val="8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E7A374D-06C5-4ECA-9F91-7183DD3D8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3127" y="2579935"/>
            <a:ext cx="4070579" cy="0"/>
          </a:xfrm>
          <a:prstGeom prst="line">
            <a:avLst/>
          </a:prstGeom>
          <a:ln w="31750">
            <a:solidFill>
              <a:srgbClr val="D8DE3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C6FABE1-623C-4A98-B8DF-80280A1B8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28" y="1530700"/>
            <a:ext cx="4070578" cy="10492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fontAlgn="base"/>
            <a:r>
              <a:rPr lang="en-US">
                <a:solidFill>
                  <a:srgbClr val="FFFFFE"/>
                </a:solidFill>
              </a:rPr>
              <a:t>That's How yugi Works</a:t>
            </a:r>
          </a:p>
        </p:txBody>
      </p:sp>
      <p:sp>
        <p:nvSpPr>
          <p:cNvPr id="21" name="Content Placeholder 12">
            <a:extLst>
              <a:ext uri="{FF2B5EF4-FFF2-40B4-BE49-F238E27FC236}">
                <a16:creationId xmlns:a16="http://schemas.microsoft.com/office/drawing/2014/main" id="{29F49717-60D3-414E-966E-2AF96D5747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53128" y="2723314"/>
            <a:ext cx="4070578" cy="261361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D8DE34"/>
              </a:buClr>
            </a:pPr>
            <a:r>
              <a:rPr lang="en-US" dirty="0">
                <a:solidFill>
                  <a:srgbClr val="FFFFFE"/>
                </a:solidFill>
              </a:rPr>
              <a:t>Los </a:t>
            </a:r>
            <a:r>
              <a:rPr lang="en-US" dirty="0" err="1">
                <a:solidFill>
                  <a:srgbClr val="FFFFFE"/>
                </a:solidFill>
              </a:rPr>
              <a:t>monstruos</a:t>
            </a:r>
            <a:r>
              <a:rPr lang="en-US" dirty="0">
                <a:solidFill>
                  <a:srgbClr val="FFFFFE"/>
                </a:solidFill>
              </a:rPr>
              <a:t> </a:t>
            </a:r>
            <a:r>
              <a:rPr lang="en-US" dirty="0" err="1">
                <a:solidFill>
                  <a:srgbClr val="FFFFFE"/>
                </a:solidFill>
              </a:rPr>
              <a:t>tienen</a:t>
            </a:r>
            <a:r>
              <a:rPr lang="en-US" dirty="0">
                <a:solidFill>
                  <a:srgbClr val="FFFFFE"/>
                </a:solidFill>
              </a:rPr>
              <a:t> </a:t>
            </a:r>
            <a:r>
              <a:rPr lang="en-US" dirty="0" err="1">
                <a:solidFill>
                  <a:srgbClr val="FFFFFE"/>
                </a:solidFill>
              </a:rPr>
              <a:t>niveles</a:t>
            </a:r>
            <a:endParaRPr lang="en-US" dirty="0">
              <a:solidFill>
                <a:srgbClr val="FFFFFE"/>
              </a:solidFill>
            </a:endParaRPr>
          </a:p>
          <a:p>
            <a:pPr>
              <a:buClr>
                <a:srgbClr val="D8DE34"/>
              </a:buClr>
            </a:pPr>
            <a:r>
              <a:rPr lang="en-US" dirty="0" err="1">
                <a:solidFill>
                  <a:srgbClr val="FFFFFE"/>
                </a:solidFill>
              </a:rPr>
              <a:t>Dependiendo</a:t>
            </a:r>
            <a:r>
              <a:rPr lang="en-US" dirty="0">
                <a:solidFill>
                  <a:srgbClr val="FFFFFE"/>
                </a:solidFill>
              </a:rPr>
              <a:t> de </a:t>
            </a:r>
            <a:r>
              <a:rPr lang="en-US" dirty="0" err="1">
                <a:solidFill>
                  <a:srgbClr val="FFFFFE"/>
                </a:solidFill>
              </a:rPr>
              <a:t>su</a:t>
            </a:r>
            <a:r>
              <a:rPr lang="en-US" dirty="0">
                <a:solidFill>
                  <a:srgbClr val="FFFFFE"/>
                </a:solidFill>
              </a:rPr>
              <a:t> </a:t>
            </a:r>
            <a:r>
              <a:rPr lang="en-US" dirty="0" err="1">
                <a:solidFill>
                  <a:srgbClr val="FFFFFE"/>
                </a:solidFill>
              </a:rPr>
              <a:t>nivel</a:t>
            </a:r>
            <a:r>
              <a:rPr lang="en-US" dirty="0">
                <a:solidFill>
                  <a:srgbClr val="FFFFFE"/>
                </a:solidFill>
              </a:rPr>
              <a:t> se </a:t>
            </a:r>
            <a:r>
              <a:rPr lang="en-US" dirty="0" err="1">
                <a:solidFill>
                  <a:srgbClr val="FFFFFE"/>
                </a:solidFill>
              </a:rPr>
              <a:t>deben</a:t>
            </a:r>
            <a:r>
              <a:rPr lang="en-US" dirty="0">
                <a:solidFill>
                  <a:srgbClr val="FFFFFE"/>
                </a:solidFill>
              </a:rPr>
              <a:t> </a:t>
            </a:r>
            <a:r>
              <a:rPr lang="en-US" dirty="0" err="1">
                <a:solidFill>
                  <a:srgbClr val="FFFFFE"/>
                </a:solidFill>
              </a:rPr>
              <a:t>hacer</a:t>
            </a:r>
            <a:r>
              <a:rPr lang="en-US" dirty="0">
                <a:solidFill>
                  <a:srgbClr val="FFFFFE"/>
                </a:solidFill>
              </a:rPr>
              <a:t> </a:t>
            </a:r>
            <a:r>
              <a:rPr lang="en-US" dirty="0" err="1">
                <a:solidFill>
                  <a:srgbClr val="FFFFFE"/>
                </a:solidFill>
              </a:rPr>
              <a:t>algunos</a:t>
            </a:r>
            <a:r>
              <a:rPr lang="en-US" dirty="0">
                <a:solidFill>
                  <a:srgbClr val="FFFFFE"/>
                </a:solidFill>
              </a:rPr>
              <a:t> </a:t>
            </a:r>
            <a:r>
              <a:rPr lang="en-US" dirty="0" err="1">
                <a:solidFill>
                  <a:srgbClr val="FFFFFE"/>
                </a:solidFill>
              </a:rPr>
              <a:t>sacrificios</a:t>
            </a:r>
            <a:r>
              <a:rPr lang="en-US" dirty="0">
                <a:solidFill>
                  <a:srgbClr val="FFFFFE"/>
                </a:solidFill>
              </a:rPr>
              <a:t> 🔪🔪</a:t>
            </a:r>
          </a:p>
          <a:p>
            <a:pPr>
              <a:buClr>
                <a:srgbClr val="D8DE34"/>
              </a:buClr>
            </a:pPr>
            <a:endParaRPr lang="en-US" dirty="0">
              <a:solidFill>
                <a:srgbClr val="FFFFFE"/>
              </a:solidFill>
            </a:endParaRPr>
          </a:p>
          <a:p>
            <a:pPr>
              <a:buClr>
                <a:srgbClr val="D8DE34"/>
              </a:buClr>
            </a:pPr>
            <a:r>
              <a:rPr lang="en-US" dirty="0">
                <a:solidFill>
                  <a:srgbClr val="FFFFFE"/>
                </a:solidFill>
              </a:rPr>
              <a:t>¿</a:t>
            </a:r>
            <a:r>
              <a:rPr lang="en-US" dirty="0" err="1">
                <a:solidFill>
                  <a:srgbClr val="FFFFFE"/>
                </a:solidFill>
              </a:rPr>
              <a:t>Cómo</a:t>
            </a:r>
            <a:r>
              <a:rPr lang="en-US" dirty="0">
                <a:solidFill>
                  <a:srgbClr val="FFFFFE"/>
                </a:solidFill>
              </a:rPr>
              <a:t> le </a:t>
            </a:r>
            <a:r>
              <a:rPr lang="en-US" dirty="0" err="1">
                <a:solidFill>
                  <a:srgbClr val="FFFFFE"/>
                </a:solidFill>
              </a:rPr>
              <a:t>hacemos</a:t>
            </a:r>
            <a:r>
              <a:rPr lang="en-US" dirty="0">
                <a:solidFill>
                  <a:srgbClr val="FFFFFE"/>
                </a:solidFill>
              </a:rPr>
              <a:t>?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10ACAA2-AA98-4424-8255-C0ADB3A9C12E}"/>
              </a:ext>
            </a:extLst>
          </p:cNvPr>
          <p:cNvSpPr txBox="1"/>
          <p:nvPr/>
        </p:nvSpPr>
        <p:spPr>
          <a:xfrm>
            <a:off x="1" y="311372"/>
            <a:ext cx="60944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LVL 1 CROOK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16AE3A6-089C-4EC8-B5B5-A66B4455E314}"/>
              </a:ext>
            </a:extLst>
          </p:cNvPr>
          <p:cNvSpPr txBox="1"/>
          <p:nvPr/>
        </p:nvSpPr>
        <p:spPr>
          <a:xfrm>
            <a:off x="6097590" y="308459"/>
            <a:ext cx="60944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6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LVL 35 BOSS</a:t>
            </a:r>
          </a:p>
        </p:txBody>
      </p:sp>
    </p:spTree>
    <p:extLst>
      <p:ext uri="{BB962C8B-B14F-4D97-AF65-F5344CB8AC3E}">
        <p14:creationId xmlns:p14="http://schemas.microsoft.com/office/powerpoint/2010/main" val="3312579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5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7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Rectangle 19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21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122C91-6BE9-4348-898A-EE7C0573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84552"/>
            <a:ext cx="9099255" cy="253725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5600" dirty="0">
                <a:solidFill>
                  <a:srgbClr val="454545"/>
                </a:solidFill>
              </a:rPr>
              <a:t>Como </a:t>
            </a:r>
            <a:r>
              <a:rPr lang="en-US" sz="5600" dirty="0" err="1">
                <a:solidFill>
                  <a:srgbClr val="454545"/>
                </a:solidFill>
              </a:rPr>
              <a:t>dijo</a:t>
            </a:r>
            <a:r>
              <a:rPr lang="en-US" sz="5600" dirty="0">
                <a:solidFill>
                  <a:srgbClr val="454545"/>
                </a:solidFill>
              </a:rPr>
              <a:t> </a:t>
            </a:r>
            <a:r>
              <a:rPr lang="en-US" sz="5600" dirty="0" err="1">
                <a:solidFill>
                  <a:srgbClr val="454545"/>
                </a:solidFill>
              </a:rPr>
              <a:t>alguna</a:t>
            </a:r>
            <a:r>
              <a:rPr lang="en-US" sz="5600" dirty="0">
                <a:solidFill>
                  <a:srgbClr val="454545"/>
                </a:solidFill>
              </a:rPr>
              <a:t> </a:t>
            </a:r>
            <a:r>
              <a:rPr lang="en-US" sz="5600" dirty="0" err="1">
                <a:solidFill>
                  <a:srgbClr val="454545"/>
                </a:solidFill>
              </a:rPr>
              <a:t>vez</a:t>
            </a:r>
            <a:r>
              <a:rPr lang="en-US" sz="5600" dirty="0">
                <a:solidFill>
                  <a:srgbClr val="454545"/>
                </a:solidFill>
              </a:rPr>
              <a:t> el </a:t>
            </a:r>
            <a:r>
              <a:rPr lang="en-US" sz="5600" dirty="0" err="1">
                <a:solidFill>
                  <a:srgbClr val="454545"/>
                </a:solidFill>
              </a:rPr>
              <a:t>sabio</a:t>
            </a:r>
            <a:r>
              <a:rPr lang="en-US" sz="5600" dirty="0">
                <a:solidFill>
                  <a:srgbClr val="454545"/>
                </a:solidFill>
              </a:rPr>
              <a:t> chino </a:t>
            </a:r>
            <a:r>
              <a:rPr lang="ja-JP" altLang="es-CL" sz="5600" dirty="0">
                <a:solidFill>
                  <a:srgbClr val="454545"/>
                </a:solidFill>
              </a:rPr>
              <a:t>遊戲王 </a:t>
            </a:r>
            <a:endParaRPr lang="en-US" sz="5600" dirty="0">
              <a:solidFill>
                <a:srgbClr val="45454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63593-2A0E-4CF5-9B81-91A427F0B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5372" y="4133234"/>
            <a:ext cx="9120954" cy="744373"/>
          </a:xfrm>
        </p:spPr>
        <p:txBody>
          <a:bodyPr vert="horz" lIns="91440" tIns="91440" rIns="91440" bIns="91440" rtlCol="0">
            <a:normAutofit fontScale="92500" lnSpcReduction="10000"/>
          </a:bodyPr>
          <a:lstStyle/>
          <a:p>
            <a:pPr algn="ctr"/>
            <a:r>
              <a:rPr lang="ja-JP" altLang="en-US" sz="3600" cap="all" dirty="0">
                <a:solidFill>
                  <a:schemeClr val="accent1"/>
                </a:solidFill>
              </a:rPr>
              <a:t>要玩，您需要玩家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524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0419CA0-BFB4-4390-AB8F-5DBFCA45D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CF4C623-16D7-4722-8EFB-A5B0E3BC0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249D2A-FBA7-42DE-80C8-34D6F8855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5550355" cy="1049235"/>
          </a:xfrm>
        </p:spPr>
        <p:txBody>
          <a:bodyPr>
            <a:normAutofit/>
          </a:bodyPr>
          <a:lstStyle/>
          <a:p>
            <a:r>
              <a:rPr lang="es-CL" dirty="0"/>
              <a:t>Jugadores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96E9C81-ACBE-459E-A7D5-2BB824B68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4A8ED-8A51-4468-B116-D2D763C05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5550355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s-CL" sz="1900"/>
              <a:t>Es un poco complicado jugar cartas si no tienes cartas</a:t>
            </a:r>
          </a:p>
          <a:p>
            <a:pPr>
              <a:lnSpc>
                <a:spcPct val="110000"/>
              </a:lnSpc>
            </a:pPr>
            <a:r>
              <a:rPr lang="es-CL" sz="1900"/>
              <a:t>Seamos generosos y démosle al jugador una mano de cartas</a:t>
            </a:r>
          </a:p>
          <a:p>
            <a:pPr>
              <a:lnSpc>
                <a:spcPct val="110000"/>
              </a:lnSpc>
            </a:pPr>
            <a:r>
              <a:rPr lang="es-CL" sz="1900"/>
              <a:t>Ahora, si quiere invocar un monstruo que requiera sacrificios puede seleccionar las cartas que estén en su zona de monstruos que quiera sacrificar.</a:t>
            </a:r>
          </a:p>
          <a:p>
            <a:pPr>
              <a:lnSpc>
                <a:spcPct val="110000"/>
              </a:lnSpc>
            </a:pPr>
            <a:r>
              <a:rPr lang="es-CL" sz="1900"/>
              <a:t>Por mientras no nos preocupemos de dónde se van las cartas que nos piteamos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EBDCB18-ABE5-43B0-8B68-89FEDAECB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77388" y="482171"/>
            <a:ext cx="4074533" cy="5149101"/>
            <a:chOff x="7463259" y="583365"/>
            <a:chExt cx="4074533" cy="5181928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83C65C6-7268-490D-B4A8-927D45FAB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4074533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133D4A5-82E5-43A0-9FF0-81B7AC16C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345028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AED6B6B9-7E35-4840-A42B-8C8394278E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76" r="22823" b="-2"/>
          <a:stretch/>
        </p:blipFill>
        <p:spPr>
          <a:xfrm>
            <a:off x="8116373" y="1116345"/>
            <a:ext cx="2799103" cy="386617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8EC5C75-E28F-4899-9C2E-39431B82B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6AAE0A1-60AD-4190-B85D-2DD814836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736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8454B2E-D2DB-42C2-A224-BCEC47B86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B61146-1CF0-40E1-B66E-C22BD9207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CE145-1578-4DD2-BDC6-F3D6F8829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987" y="802298"/>
            <a:ext cx="9089865" cy="3822329"/>
          </a:xfrm>
        </p:spPr>
        <p:txBody>
          <a:bodyPr vert="horz" lIns="91440" tIns="45720" rIns="91440" bIns="0" rtlCol="0" anchor="b">
            <a:normAutofit/>
          </a:bodyPr>
          <a:lstStyle/>
          <a:p>
            <a:pPr algn="ctr"/>
            <a:r>
              <a:rPr lang="en-US" sz="6600" dirty="0" err="1"/>
              <a:t>Ya</a:t>
            </a:r>
            <a:r>
              <a:rPr lang="en-US" sz="6600" dirty="0"/>
              <a:t>, </a:t>
            </a:r>
            <a:r>
              <a:rPr lang="en-US" sz="6600" dirty="0" err="1"/>
              <a:t>ahora</a:t>
            </a:r>
            <a:r>
              <a:rPr lang="en-US" sz="6600" dirty="0"/>
              <a:t> </a:t>
            </a:r>
            <a:r>
              <a:rPr lang="en-US" sz="6600" dirty="0" err="1"/>
              <a:t>sí</a:t>
            </a:r>
            <a:br>
              <a:rPr lang="en-US" sz="6600" dirty="0"/>
            </a:br>
            <a:r>
              <a:rPr lang="en-US" sz="6600" dirty="0" err="1"/>
              <a:t>Tenemos</a:t>
            </a:r>
            <a:r>
              <a:rPr lang="en-US" sz="6600" dirty="0"/>
              <a:t> </a:t>
            </a:r>
            <a:r>
              <a:rPr lang="en-US" sz="6600" dirty="0" err="1"/>
              <a:t>jugadores</a:t>
            </a:r>
            <a:br>
              <a:rPr lang="en-US" sz="6600" dirty="0"/>
            </a:br>
            <a:r>
              <a:rPr lang="en-US" sz="6600" dirty="0" err="1"/>
              <a:t>Tenemos</a:t>
            </a:r>
            <a:r>
              <a:rPr lang="en-US" sz="6600" dirty="0"/>
              <a:t> cartas</a:t>
            </a:r>
            <a:br>
              <a:rPr lang="en-US" sz="6600" dirty="0"/>
            </a:br>
            <a:r>
              <a:rPr lang="en-US" sz="6600" dirty="0" err="1"/>
              <a:t>juguemos</a:t>
            </a:r>
            <a:endParaRPr lang="en-US" sz="6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031173-464B-42E1-BE65-FF4583971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4988" y="4941662"/>
            <a:ext cx="9089864" cy="977621"/>
          </a:xfrm>
        </p:spPr>
        <p:txBody>
          <a:bodyPr vert="horz" lIns="91440" tIns="91440" rIns="91440" bIns="91440" rtlCol="0">
            <a:normAutofit/>
          </a:bodyPr>
          <a:lstStyle/>
          <a:p>
            <a:pPr algn="ctr"/>
            <a:r>
              <a:rPr lang="en-US" cap="all" dirty="0" err="1"/>
              <a:t>Todavía</a:t>
            </a:r>
            <a:r>
              <a:rPr lang="en-US" cap="all" dirty="0"/>
              <a:t> no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AE5065C-30A9-480A-9E93-74CC14902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76728" y="4735528"/>
            <a:ext cx="86430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F948680-1810-4961-805C-D0C28E7E9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16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8">
            <a:extLst>
              <a:ext uri="{FF2B5EF4-FFF2-40B4-BE49-F238E27FC236}">
                <a16:creationId xmlns:a16="http://schemas.microsoft.com/office/drawing/2014/main" id="{C630F413-44CE-4746-9821-9E0107978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20">
            <a:extLst>
              <a:ext uri="{FF2B5EF4-FFF2-40B4-BE49-F238E27FC236}">
                <a16:creationId xmlns:a16="http://schemas.microsoft.com/office/drawing/2014/main" id="{22D671B1-B099-4F9C-B9CC-9D22B4DAF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A26B37-CEDE-4ED2-8E3C-3543F36B6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992" y="707475"/>
            <a:ext cx="3157577" cy="1312001"/>
          </a:xfrm>
        </p:spPr>
        <p:txBody>
          <a:bodyPr anchor="t">
            <a:normAutofit/>
          </a:bodyPr>
          <a:lstStyle/>
          <a:p>
            <a:r>
              <a:rPr lang="es-CL" sz="2800"/>
              <a:t>La verdadera magia es creer en ti mismo</a:t>
            </a:r>
          </a:p>
        </p:txBody>
      </p:sp>
      <p:cxnSp>
        <p:nvCxnSpPr>
          <p:cNvPr id="18" name="Straight Connector 22">
            <a:extLst>
              <a:ext uri="{FF2B5EF4-FFF2-40B4-BE49-F238E27FC236}">
                <a16:creationId xmlns:a16="http://schemas.microsoft.com/office/drawing/2014/main" id="{7552FBEF-FA69-427B-8245-0A518E051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992" y="2146542"/>
            <a:ext cx="315757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898488B7-DBD3-40E7-B54B-4DA6C5693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1AF9C3-32C7-46C2-9B99-C77D1489B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923" y="707475"/>
            <a:ext cx="3799870" cy="5507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5C560-BD39-4A2F-9BDE-59B3F5CAD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4138" y="2273608"/>
            <a:ext cx="3159432" cy="3940925"/>
          </a:xfrm>
        </p:spPr>
        <p:txBody>
          <a:bodyPr>
            <a:normAutofit/>
          </a:bodyPr>
          <a:lstStyle/>
          <a:p>
            <a:r>
              <a:rPr lang="es-CL" dirty="0"/>
              <a:t>Tenemos cartas de hechizos, pero no hacen nada</a:t>
            </a:r>
          </a:p>
          <a:p>
            <a:r>
              <a:rPr lang="es-CL" dirty="0"/>
              <a:t>No solo eso, hay monstruos que tienen habilidades :0</a:t>
            </a:r>
          </a:p>
          <a:p>
            <a:r>
              <a:rPr lang="es-CL" dirty="0"/>
              <a:t>¿Cómo podemos hacer para que tengan efectos?</a:t>
            </a:r>
          </a:p>
        </p:txBody>
      </p:sp>
    </p:spTree>
    <p:extLst>
      <p:ext uri="{BB962C8B-B14F-4D97-AF65-F5344CB8AC3E}">
        <p14:creationId xmlns:p14="http://schemas.microsoft.com/office/powerpoint/2010/main" val="442323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18B71113-ED1E-4689-96FF-620B29035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407079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5A3947-1711-4A39-85A5-CCA0DF939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8353" y="802298"/>
            <a:ext cx="2717810" cy="5116985"/>
          </a:xfrm>
        </p:spPr>
        <p:txBody>
          <a:bodyPr vert="horz" lIns="91440" tIns="91440" rIns="91440" bIns="91440" rtlCol="0" anchor="ctr">
            <a:normAutofit/>
          </a:bodyPr>
          <a:lstStyle/>
          <a:p>
            <a:pPr algn="ctr"/>
            <a:r>
              <a:rPr lang="ja-JP" altLang="en-US" sz="16600" cap="all" dirty="0">
                <a:solidFill>
                  <a:srgbClr val="FFFFFF"/>
                </a:solidFill>
              </a:rPr>
              <a:t>🤔</a:t>
            </a:r>
            <a:endParaRPr lang="en-US" sz="16600" cap="all" dirty="0">
              <a:solidFill>
                <a:srgbClr val="FFFFFF"/>
              </a:solidFill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4252525-B2F1-43A9-8DDF-5F476C864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0794" y="0"/>
            <a:ext cx="812120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45C1AA-B5D2-4372-8FBE-D8B8245F2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9998" y="802298"/>
            <a:ext cx="6384854" cy="5116985"/>
          </a:xfrm>
        </p:spPr>
        <p:txBody>
          <a:bodyPr vert="horz" lIns="91440" tIns="45720" rIns="91440" bIns="0" rtlCol="0" anchor="ctr">
            <a:normAutofit/>
          </a:bodyPr>
          <a:lstStyle/>
          <a:p>
            <a:r>
              <a:rPr lang="en-US" sz="6000" dirty="0"/>
              <a:t>Pero </a:t>
            </a:r>
            <a:r>
              <a:rPr lang="en-US" sz="6000" dirty="0" err="1"/>
              <a:t>ahora</a:t>
            </a:r>
            <a:r>
              <a:rPr lang="en-US" sz="6000" dirty="0"/>
              <a:t> </a:t>
            </a:r>
            <a:r>
              <a:rPr lang="en-US" sz="6000" dirty="0" err="1"/>
              <a:t>todas</a:t>
            </a:r>
            <a:r>
              <a:rPr lang="en-US" sz="6000" dirty="0"/>
              <a:t> las cartas </a:t>
            </a:r>
            <a:r>
              <a:rPr lang="en-US" sz="6000" dirty="0" err="1"/>
              <a:t>tienen</a:t>
            </a:r>
            <a:r>
              <a:rPr lang="en-US" sz="6000" dirty="0"/>
              <a:t> </a:t>
            </a:r>
            <a:r>
              <a:rPr lang="en-US" sz="6000" dirty="0" err="1"/>
              <a:t>habilidades</a:t>
            </a:r>
            <a:r>
              <a:rPr lang="en-US" sz="6000" dirty="0"/>
              <a:t> D:</a:t>
            </a:r>
          </a:p>
        </p:txBody>
      </p:sp>
    </p:spTree>
    <p:extLst>
      <p:ext uri="{BB962C8B-B14F-4D97-AF65-F5344CB8AC3E}">
        <p14:creationId xmlns:p14="http://schemas.microsoft.com/office/powerpoint/2010/main" val="41361894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3C748C-967B-4A7B-A90F-3EDD0F485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143637-4934-44E4-B909-BAF1E7B27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406212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BD91554-314D-49FC-A0D7-79EFD4B6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683" y="1240076"/>
            <a:ext cx="2727813" cy="4584527"/>
          </a:xfrm>
        </p:spPr>
        <p:txBody>
          <a:bodyPr anchor="ctr">
            <a:normAutofit/>
          </a:bodyPr>
          <a:lstStyle/>
          <a:p>
            <a:r>
              <a:rPr lang="es-CL" sz="4800" dirty="0" err="1">
                <a:solidFill>
                  <a:srgbClr val="FFFFFF"/>
                </a:solidFill>
              </a:rPr>
              <a:t>Null</a:t>
            </a:r>
            <a:r>
              <a:rPr lang="es-CL" sz="4800" dirty="0">
                <a:solidFill>
                  <a:srgbClr val="FFFFFF"/>
                </a:solidFill>
              </a:rPr>
              <a:t> </a:t>
            </a:r>
            <a:r>
              <a:rPr lang="es-CL" sz="4800" dirty="0" err="1">
                <a:solidFill>
                  <a:srgbClr val="FFFFFF"/>
                </a:solidFill>
              </a:rPr>
              <a:t>object</a:t>
            </a:r>
            <a:r>
              <a:rPr lang="es-CL" sz="4800" dirty="0">
                <a:solidFill>
                  <a:srgbClr val="FFFFFF"/>
                </a:solidFill>
              </a:rPr>
              <a:t> </a:t>
            </a:r>
            <a:r>
              <a:rPr lang="es-CL" sz="4800" dirty="0" err="1">
                <a:solidFill>
                  <a:srgbClr val="FFFFFF"/>
                </a:solidFill>
              </a:rPr>
              <a:t>pattern</a:t>
            </a:r>
            <a:endParaRPr lang="es-CL" sz="4800" dirty="0">
              <a:solidFill>
                <a:srgbClr val="FFFFFF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CB052B-7EA8-4E69-9E5A-36FF1C22F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5594" y="1240077"/>
            <a:ext cx="6034827" cy="4916465"/>
          </a:xfrm>
        </p:spPr>
        <p:txBody>
          <a:bodyPr anchor="t"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s-CL" sz="2400" b="1" dirty="0"/>
              <a:t>Problema:</a:t>
            </a:r>
          </a:p>
          <a:p>
            <a:pPr lvl="1">
              <a:lnSpc>
                <a:spcPct val="110000"/>
              </a:lnSpc>
            </a:pPr>
            <a:r>
              <a:rPr lang="es-CL" sz="2000" dirty="0"/>
              <a:t>Tenemos muchas entidades que pueden ser nulas, lo que nos lleva a muchas comparaciones para saber si el objeto es nulo</a:t>
            </a:r>
          </a:p>
          <a:p>
            <a:pPr>
              <a:lnSpc>
                <a:spcPct val="110000"/>
              </a:lnSpc>
            </a:pPr>
            <a:r>
              <a:rPr lang="es-CL" sz="2400" b="1" dirty="0"/>
              <a:t>Solución:</a:t>
            </a:r>
          </a:p>
          <a:p>
            <a:pPr lvl="1">
              <a:lnSpc>
                <a:spcPct val="110000"/>
              </a:lnSpc>
            </a:pPr>
            <a:r>
              <a:rPr lang="es-CL" sz="2000" dirty="0"/>
              <a:t>Crear un objeto que represente una entidad nula y que implemente la misma interfaz que el otro pero tenga el comportamiento esperado de lo que sucedería si fuera </a:t>
            </a:r>
            <a:r>
              <a:rPr lang="es-CL" sz="2000" dirty="0" err="1">
                <a:latin typeface="Fira Mono for Powerline" panose="020B0509050000020004" pitchFamily="49" charset="0"/>
                <a:ea typeface="Fira Mono for Powerline" panose="020B0509050000020004" pitchFamily="49" charset="0"/>
              </a:rPr>
              <a:t>null</a:t>
            </a:r>
            <a:endParaRPr lang="es-CL" sz="2000" dirty="0">
              <a:latin typeface="Fira Mono for Powerline" panose="020B0509050000020004" pitchFamily="49" charset="0"/>
              <a:ea typeface="Fira Mono for Powerline" panose="020B0509050000020004" pitchFamily="49" charset="0"/>
            </a:endParaRPr>
          </a:p>
          <a:p>
            <a:pPr>
              <a:lnSpc>
                <a:spcPct val="110000"/>
              </a:lnSpc>
            </a:pPr>
            <a:r>
              <a:rPr lang="es-CL" sz="2400" dirty="0"/>
              <a:t>Para usar este patrón hay que tener criterio: si existe un solo momento en nuestro programa en el que tendremos que chequear si la entidad es nula, no vale la pena crear una clase nueva</a:t>
            </a:r>
          </a:p>
        </p:txBody>
      </p:sp>
    </p:spTree>
    <p:extLst>
      <p:ext uri="{BB962C8B-B14F-4D97-AF65-F5344CB8AC3E}">
        <p14:creationId xmlns:p14="http://schemas.microsoft.com/office/powerpoint/2010/main" val="670223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5F9E98A-4FF4-43D6-9C48-6DF0E7F2D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07A636-DC99-4588-80C4-9E069B97C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A36047-F291-43E5-BCB6-A22142434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933" y="960241"/>
            <a:ext cx="6849699" cy="4203872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r"/>
            <a:r>
              <a:rPr lang="en-US" sz="9600" dirty="0"/>
              <a:t>¿</a:t>
            </a:r>
            <a:r>
              <a:rPr lang="en-US" sz="9600" dirty="0" err="1"/>
              <a:t>Ya</a:t>
            </a:r>
            <a:r>
              <a:rPr lang="en-US" sz="9600" dirty="0"/>
              <a:t> </a:t>
            </a:r>
            <a:r>
              <a:rPr lang="en-US" sz="9600" dirty="0" err="1"/>
              <a:t>merito</a:t>
            </a:r>
            <a:r>
              <a:rPr lang="en-US" sz="9600" dirty="0"/>
              <a:t> </a:t>
            </a:r>
            <a:r>
              <a:rPr lang="en-US" sz="9600" dirty="0" err="1"/>
              <a:t>jugamos</a:t>
            </a:r>
            <a:r>
              <a:rPr lang="en-US" sz="9600" dirty="0"/>
              <a:t>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190092-37C2-4BBC-8A4A-81B786BB7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53071" y="964028"/>
            <a:ext cx="2770873" cy="4196299"/>
          </a:xfrm>
        </p:spPr>
        <p:txBody>
          <a:bodyPr vert="horz" lIns="91440" tIns="91440" rIns="91440" bIns="91440" rtlCol="0" anchor="ctr">
            <a:normAutofit/>
          </a:bodyPr>
          <a:lstStyle/>
          <a:p>
            <a:r>
              <a:rPr lang="en-US" sz="2800" cap="all" dirty="0"/>
              <a:t>Falta </a:t>
            </a:r>
            <a:r>
              <a:rPr lang="en-US" sz="2800" cap="all" dirty="0" err="1"/>
              <a:t>algo</a:t>
            </a:r>
            <a:r>
              <a:rPr lang="en-US" sz="2800" cap="all" dirty="0"/>
              <a:t> </a:t>
            </a:r>
            <a:r>
              <a:rPr lang="en-US" sz="2800" cap="all" dirty="0" err="1"/>
              <a:t>todavía</a:t>
            </a:r>
            <a:endParaRPr lang="en-US" sz="2800" cap="all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F2BAA51-3181-4303-929A-FCD9C33F8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7685" y="1328764"/>
            <a:ext cx="0" cy="3466826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D4ED6A5F-3B06-48C5-850F-8045C4DF6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9A60B9D-8DAC-4DA9-88DE-9911621A2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319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216D9FD-860F-4F5C-8D9B-CE7002071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8B2D2A-DE51-412C-82F3-D65D0182C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651" y="977028"/>
            <a:ext cx="3333410" cy="5237503"/>
          </a:xfrm>
        </p:spPr>
        <p:txBody>
          <a:bodyPr anchor="ctr">
            <a:normAutofit/>
          </a:bodyPr>
          <a:lstStyle/>
          <a:p>
            <a:r>
              <a:rPr lang="es-CL" dirty="0"/>
              <a:t>El monstruo se viste a la moda</a:t>
            </a:r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8D074069-7026-466C-B495-20FB9578C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3993" y="0"/>
            <a:ext cx="7538007" cy="6858000"/>
          </a:xfrm>
          <a:prstGeom prst="rect">
            <a:avLst/>
          </a:prstGeom>
          <a:solidFill>
            <a:schemeClr val="tx2"/>
          </a:soli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C1685D80-4D5A-471F-9215-651424F47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3787" y="0"/>
            <a:ext cx="16459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D649594-C892-4725-A940-90345BE3C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954" y="977029"/>
            <a:ext cx="5428789" cy="5237503"/>
          </a:xfrm>
        </p:spPr>
        <p:txBody>
          <a:bodyPr anchor="ctr">
            <a:normAutofit/>
          </a:bodyPr>
          <a:lstStyle/>
          <a:p>
            <a:r>
              <a:rPr lang="es-CL" dirty="0">
                <a:solidFill>
                  <a:schemeClr val="bg1"/>
                </a:solidFill>
              </a:rPr>
              <a:t>Hay cartas que afectan a otras, aquí tendremos dos casos:</a:t>
            </a:r>
          </a:p>
          <a:p>
            <a:pPr lvl="1"/>
            <a:r>
              <a:rPr lang="es-CL" dirty="0">
                <a:solidFill>
                  <a:schemeClr val="bg1"/>
                </a:solidFill>
              </a:rPr>
              <a:t>Cartas de efecto continuo que afectan el comportamiento de otras cartas</a:t>
            </a:r>
          </a:p>
          <a:p>
            <a:pPr lvl="1"/>
            <a:r>
              <a:rPr lang="es-CL" dirty="0">
                <a:solidFill>
                  <a:schemeClr val="bg1"/>
                </a:solidFill>
              </a:rPr>
              <a:t>Cartas que pueden ser equipadas por un monstruo</a:t>
            </a:r>
          </a:p>
          <a:p>
            <a:r>
              <a:rPr lang="es-CL" dirty="0">
                <a:solidFill>
                  <a:schemeClr val="bg1"/>
                </a:solidFill>
              </a:rPr>
              <a:t>En ambos casos dichas cartas se mantienen en la zona de hechizos mientras su efecto esté activo, por lo que necesitamos tener referencias a qué carta es la que está haciendo efecto</a:t>
            </a:r>
          </a:p>
          <a:p>
            <a:r>
              <a:rPr lang="es-CL" dirty="0">
                <a:solidFill>
                  <a:schemeClr val="bg1"/>
                </a:solidFill>
              </a:rPr>
              <a:t>Al final podemos tener cartas que referencian otras cartas que referencian otras cartas que referencian otras cartas</a:t>
            </a:r>
          </a:p>
        </p:txBody>
      </p:sp>
    </p:spTree>
    <p:extLst>
      <p:ext uri="{BB962C8B-B14F-4D97-AF65-F5344CB8AC3E}">
        <p14:creationId xmlns:p14="http://schemas.microsoft.com/office/powerpoint/2010/main" val="1241215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" name="Picture Placeholder 5" descr="abstract art print">
            <a:extLst>
              <a:ext uri="{FF2B5EF4-FFF2-40B4-BE49-F238E27FC236}">
                <a16:creationId xmlns:a16="http://schemas.microsoft.com/office/drawing/2014/main" id="{65EB9C0E-82E1-4B5B-A48D-C50A96A0164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t="2510" r="9090" b="46353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02" name="Rectangle 101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69F1744A-CA11-44DA-AE09-C24B436C1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E"/>
                </a:solidFill>
              </a:rPr>
              <a:t>Es hora d-d-d-d-d-d-d-d-de los </a:t>
            </a:r>
            <a:r>
              <a:rPr lang="en-US" dirty="0" err="1">
                <a:solidFill>
                  <a:srgbClr val="FFFFFE"/>
                </a:solidFill>
              </a:rPr>
              <a:t>patrones</a:t>
            </a:r>
            <a:endParaRPr lang="en-US" dirty="0">
              <a:solidFill>
                <a:srgbClr val="FFFFFE"/>
              </a:solidFill>
            </a:endParaRP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Content Placeholder 2" descr="SmartArt graphic">
            <a:extLst>
              <a:ext uri="{FF2B5EF4-FFF2-40B4-BE49-F238E27FC236}">
                <a16:creationId xmlns:a16="http://schemas.microsoft.com/office/drawing/2014/main" id="{FB509DA5-15CF-4F50-8076-F311C53562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2503868"/>
              </p:ext>
            </p:extLst>
          </p:nvPr>
        </p:nvGraphicFramePr>
        <p:xfrm>
          <a:off x="1304017" y="2015733"/>
          <a:ext cx="6815731" cy="4021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254926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63C748C-967B-4A7B-A90F-3EDD0F485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143637-4934-44E4-B909-BAF1E7B27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3" y="-2"/>
            <a:ext cx="406212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736354-FC4D-406B-82BC-80D8E88BD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4504" y="1240076"/>
            <a:ext cx="2727813" cy="4584527"/>
          </a:xfrm>
        </p:spPr>
        <p:txBody>
          <a:bodyPr anchor="ctr">
            <a:normAutofit/>
          </a:bodyPr>
          <a:lstStyle/>
          <a:p>
            <a:r>
              <a:rPr lang="es-CL" sz="3600" dirty="0">
                <a:solidFill>
                  <a:srgbClr val="FFFFFF"/>
                </a:solidFill>
              </a:rPr>
              <a:t>Composite </a:t>
            </a:r>
            <a:r>
              <a:rPr lang="es-CL" sz="3600" dirty="0" err="1">
                <a:solidFill>
                  <a:srgbClr val="FFFFFF"/>
                </a:solidFill>
              </a:rPr>
              <a:t>pattern</a:t>
            </a:r>
            <a:endParaRPr lang="es-CL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67155-06D2-4516-8374-7940EDCD5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240077"/>
            <a:ext cx="6034827" cy="4916465"/>
          </a:xfrm>
        </p:spPr>
        <p:txBody>
          <a:bodyPr anchor="t">
            <a:normAutofit lnSpcReduction="10000"/>
          </a:bodyPr>
          <a:lstStyle/>
          <a:p>
            <a:r>
              <a:rPr lang="es-CL" sz="2400" b="1" dirty="0"/>
              <a:t>Problema:</a:t>
            </a:r>
          </a:p>
          <a:p>
            <a:pPr lvl="1"/>
            <a:r>
              <a:rPr lang="es-CL" sz="2400" dirty="0"/>
              <a:t>Tenemos una estructura recursiva con objetos que no se comportan de la misma forma</a:t>
            </a:r>
          </a:p>
          <a:p>
            <a:r>
              <a:rPr lang="es-CL" sz="2400" b="1" dirty="0"/>
              <a:t>Solución:</a:t>
            </a:r>
          </a:p>
          <a:p>
            <a:pPr lvl="1"/>
            <a:r>
              <a:rPr lang="es-CL" sz="2400" dirty="0"/>
              <a:t>Crear una interfaz común para los objetos para poder tratarlos como un tipo homogéneo</a:t>
            </a:r>
          </a:p>
          <a:p>
            <a:r>
              <a:rPr lang="es-CL" sz="2400" dirty="0"/>
              <a:t>Cualquier problema que pueda representarse como un árbol puede resolverse como un composite</a:t>
            </a:r>
          </a:p>
        </p:txBody>
      </p:sp>
    </p:spTree>
    <p:extLst>
      <p:ext uri="{BB962C8B-B14F-4D97-AF65-F5344CB8AC3E}">
        <p14:creationId xmlns:p14="http://schemas.microsoft.com/office/powerpoint/2010/main" val="307366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0D513-8AB6-492F-86AE-C42F3D333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84552"/>
            <a:ext cx="9099255" cy="253725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7200">
                <a:solidFill>
                  <a:srgbClr val="454545"/>
                </a:solidFill>
              </a:rPr>
              <a:t>Quiero jugaaaaaaaaaaar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7617D4-9AB7-46B5-949A-4B2B0BC88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5372" y="4133234"/>
            <a:ext cx="9120954" cy="744373"/>
          </a:xfrm>
        </p:spPr>
        <p:txBody>
          <a:bodyPr vert="horz" lIns="91440" tIns="91440" rIns="91440" bIns="91440" rtlCol="0">
            <a:normAutofit/>
          </a:bodyPr>
          <a:lstStyle/>
          <a:p>
            <a:pPr algn="ctr"/>
            <a:r>
              <a:rPr lang="en-US" cap="all">
                <a:solidFill>
                  <a:schemeClr val="accent1"/>
                </a:solidFill>
              </a:rPr>
              <a:t>Te juro que esto es lo último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563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ED92A-66C0-4EFF-BC0E-377872D1A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¿Qué pasa si tenemos dos cartas con el mismo efecto?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E671A-5761-4ACB-8158-2E91C9828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s-CL" sz="2800" dirty="0"/>
              <a:t>Como vimos en la auxiliar 1 (por dios que recuerdos), que dos objetos tengan las mismas características no significa que sean el mismo objeto</a:t>
            </a:r>
          </a:p>
          <a:p>
            <a:endParaRPr lang="es-CL" sz="2800" dirty="0"/>
          </a:p>
          <a:p>
            <a:r>
              <a:rPr lang="es-CL" sz="2800" dirty="0"/>
              <a:t>Lo anterior aplica para las cartas (puedo tener 3 dragones blancos de ojos azules en juego), pero los efectos van a ser iguales sin importar la carta</a:t>
            </a:r>
          </a:p>
          <a:p>
            <a:endParaRPr lang="es-CL" sz="2800" dirty="0"/>
          </a:p>
          <a:p>
            <a:r>
              <a:rPr lang="es-CL" sz="2800" dirty="0"/>
              <a:t>¿Tiene sentido crear el mismo efecto más de una vez para cartas distintas?</a:t>
            </a:r>
          </a:p>
        </p:txBody>
      </p:sp>
    </p:spTree>
    <p:extLst>
      <p:ext uri="{BB962C8B-B14F-4D97-AF65-F5344CB8AC3E}">
        <p14:creationId xmlns:p14="http://schemas.microsoft.com/office/powerpoint/2010/main" val="3568626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74175E-D0BF-4766-BFD5-9629A7321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6" y="1600199"/>
            <a:ext cx="3539266" cy="4297680"/>
          </a:xfrm>
        </p:spPr>
        <p:txBody>
          <a:bodyPr anchor="ctr">
            <a:normAutofit/>
          </a:bodyPr>
          <a:lstStyle/>
          <a:p>
            <a:r>
              <a:rPr lang="es-CL" sz="4800" dirty="0" err="1"/>
              <a:t>Singleton</a:t>
            </a:r>
            <a:r>
              <a:rPr lang="es-CL" sz="4800" dirty="0"/>
              <a:t> </a:t>
            </a:r>
            <a:r>
              <a:rPr lang="es-CL" sz="4800" dirty="0" err="1"/>
              <a:t>pattern</a:t>
            </a:r>
            <a:endParaRPr lang="es-CL" sz="48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293D8-6312-4D2D-B242-3BEEAFEC5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4851" y="1600199"/>
            <a:ext cx="6130003" cy="4297680"/>
          </a:xfrm>
        </p:spPr>
        <p:txBody>
          <a:bodyPr anchor="ctr"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s-CL" sz="2400" dirty="0"/>
              <a:t>Problema:</a:t>
            </a:r>
          </a:p>
          <a:p>
            <a:pPr lvl="1">
              <a:lnSpc>
                <a:spcPct val="110000"/>
              </a:lnSpc>
            </a:pPr>
            <a:r>
              <a:rPr lang="es-CL" sz="2000" dirty="0"/>
              <a:t>Queremos asegurarnos de que no exista más de una instancia de un mismo objeto</a:t>
            </a:r>
          </a:p>
          <a:p>
            <a:pPr>
              <a:lnSpc>
                <a:spcPct val="110000"/>
              </a:lnSpc>
            </a:pPr>
            <a:r>
              <a:rPr lang="es-CL" sz="2400" dirty="0"/>
              <a:t>Solución:</a:t>
            </a:r>
          </a:p>
          <a:p>
            <a:pPr lvl="1">
              <a:lnSpc>
                <a:spcPct val="110000"/>
              </a:lnSpc>
            </a:pPr>
            <a:r>
              <a:rPr lang="es-CL" sz="2000" dirty="0"/>
              <a:t>Escondemos el constructor y hacemos que el mismo objeto maneje la lógica para que no se puedan crear más instancias</a:t>
            </a:r>
          </a:p>
          <a:p>
            <a:pPr>
              <a:lnSpc>
                <a:spcPct val="110000"/>
              </a:lnSpc>
            </a:pPr>
            <a:r>
              <a:rPr lang="es-CL" sz="2400" dirty="0"/>
              <a:t>Para hacer esto en </a:t>
            </a:r>
            <a:r>
              <a:rPr lang="es-CL" sz="2400" i="1" dirty="0"/>
              <a:t>Java</a:t>
            </a:r>
            <a:r>
              <a:rPr lang="es-CL" sz="2400" dirty="0"/>
              <a:t> vamos a necesitar métodos estáticos</a:t>
            </a:r>
          </a:p>
          <a:p>
            <a:pPr>
              <a:lnSpc>
                <a:spcPct val="110000"/>
              </a:lnSpc>
            </a:pPr>
            <a:r>
              <a:rPr lang="es-CL" sz="2400" dirty="0"/>
              <a:t>Hay que tener </a:t>
            </a:r>
            <a:r>
              <a:rPr lang="es-CL" sz="2400" b="1" dirty="0"/>
              <a:t>mucho cuidado </a:t>
            </a:r>
            <a:r>
              <a:rPr lang="es-CL" sz="2400" dirty="0"/>
              <a:t>usando este patrón junto con </a:t>
            </a:r>
            <a:r>
              <a:rPr lang="es-CL" sz="2400" i="1" dirty="0" err="1"/>
              <a:t>multi-threading</a:t>
            </a:r>
            <a:endParaRPr lang="es-CL" sz="2400" i="1" dirty="0"/>
          </a:p>
        </p:txBody>
      </p:sp>
    </p:spTree>
    <p:extLst>
      <p:ext uri="{BB962C8B-B14F-4D97-AF65-F5344CB8AC3E}">
        <p14:creationId xmlns:p14="http://schemas.microsoft.com/office/powerpoint/2010/main" val="21854126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2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7F9AD2E-70BB-475A-A0F2-AD9F308C3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EC9EBC-401B-438A-B18E-4C3E625A1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5372" y="4167354"/>
            <a:ext cx="9120954" cy="744373"/>
          </a:xfrm>
        </p:spPr>
        <p:txBody>
          <a:bodyPr vert="horz" lIns="91440" tIns="91440" rIns="91440" bIns="91440" rtlCol="0">
            <a:normAutofit/>
          </a:bodyPr>
          <a:lstStyle/>
          <a:p>
            <a:pPr algn="ctr"/>
            <a:r>
              <a:rPr lang="en-US" cap="all">
                <a:solidFill>
                  <a:schemeClr val="bg2"/>
                </a:solidFill>
              </a:rPr>
              <a:t>Suena complicado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9DDA2A-0C31-4D36-A8C5-D7F9B6180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59194"/>
            <a:ext cx="9099255" cy="2596730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6100">
                <a:solidFill>
                  <a:schemeClr val="bg1"/>
                </a:solidFill>
              </a:rPr>
              <a:t>¿Entonces hacemos un singleton para cada efecto?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7365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F86F1-D1D4-4C65-A55D-3B17976ED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s-CL" dirty="0" err="1"/>
              <a:t>Flyweight</a:t>
            </a:r>
            <a:r>
              <a:rPr lang="es-CL" dirty="0"/>
              <a:t> </a:t>
            </a:r>
            <a:r>
              <a:rPr lang="es-CL" dirty="0" err="1"/>
              <a:t>factory</a:t>
            </a:r>
            <a:r>
              <a:rPr lang="es-CL" dirty="0"/>
              <a:t> </a:t>
            </a:r>
            <a:r>
              <a:rPr lang="es-CL" dirty="0" err="1"/>
              <a:t>pattern</a:t>
            </a:r>
            <a:endParaRPr lang="es-C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69347-39FD-48ED-BBCF-35CD7AD8A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s-CL" dirty="0"/>
              <a:t>Problema:</a:t>
            </a:r>
          </a:p>
          <a:p>
            <a:pPr lvl="1">
              <a:lnSpc>
                <a:spcPct val="110000"/>
              </a:lnSpc>
            </a:pPr>
            <a:r>
              <a:rPr lang="es-CL" sz="2000" dirty="0"/>
              <a:t>Tenemos un programa con muchos objetos iguales, por lo que se ocupa demasiada memoria</a:t>
            </a:r>
          </a:p>
          <a:p>
            <a:pPr>
              <a:lnSpc>
                <a:spcPct val="110000"/>
              </a:lnSpc>
            </a:pPr>
            <a:r>
              <a:rPr lang="es-CL" dirty="0"/>
              <a:t>Solución:</a:t>
            </a:r>
          </a:p>
          <a:p>
            <a:pPr lvl="1">
              <a:lnSpc>
                <a:spcPct val="110000"/>
              </a:lnSpc>
            </a:pPr>
            <a:r>
              <a:rPr lang="es-CL" sz="2000" dirty="0"/>
              <a:t>Utilizar un Factory para crear los objetos que guarde los que ya han sido creados para no crearlos de nuevo</a:t>
            </a:r>
          </a:p>
          <a:p>
            <a:pPr>
              <a:lnSpc>
                <a:spcPct val="110000"/>
              </a:lnSpc>
            </a:pPr>
            <a:r>
              <a:rPr lang="es-CL" dirty="0"/>
              <a:t>Usar </a:t>
            </a:r>
            <a:r>
              <a:rPr lang="es-CL" dirty="0" err="1"/>
              <a:t>Flyweigth</a:t>
            </a:r>
            <a:r>
              <a:rPr lang="es-CL" dirty="0"/>
              <a:t> por lo general significa disminuir el uso de RAM pero aumentar el de CPU, dependerá de cada caso ver qué es más conveniente</a:t>
            </a:r>
          </a:p>
          <a:p>
            <a:pPr>
              <a:lnSpc>
                <a:spcPct val="110000"/>
              </a:lnSpc>
            </a:pPr>
            <a:r>
              <a:rPr lang="es-CL" dirty="0"/>
              <a:t>Como crear (y eliminar) objetos puede ser lento, hay veces en las que este patrón puede hacer más rápido el programa</a:t>
            </a:r>
          </a:p>
        </p:txBody>
      </p:sp>
    </p:spTree>
    <p:extLst>
      <p:ext uri="{BB962C8B-B14F-4D97-AF65-F5344CB8AC3E}">
        <p14:creationId xmlns:p14="http://schemas.microsoft.com/office/powerpoint/2010/main" val="3857589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FDBF6CE8-4E59-435B-827F-B38C94986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7A2197D4-6913-4F69-AC8B-0ADF7C981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34342C-2173-4B23-9C3C-2950C6A39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729" y="4459039"/>
            <a:ext cx="8643011" cy="5515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/>
              <a:t>¡Gracias por venir!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5989C-CEF6-4790-9F3D-DDEC3CEEC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6729" y="5016709"/>
            <a:ext cx="8643011" cy="457219"/>
          </a:xfrm>
        </p:spPr>
        <p:txBody>
          <a:bodyPr vert="horz" lIns="91440" tIns="91440" rIns="91440" bIns="91440" rtlCol="0">
            <a:normAutofit/>
          </a:bodyPr>
          <a:lstStyle/>
          <a:p>
            <a:r>
              <a:rPr lang="en-US" sz="1600" cap="all"/>
              <a:t>¿Oye y el duelo?</a:t>
            </a: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11F19DEF-1DB3-4F6F-A1EE-3FEBD79E2B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12888" y="323838"/>
            <a:ext cx="6753096" cy="3652791"/>
            <a:chOff x="2712888" y="323838"/>
            <a:chExt cx="6753096" cy="3652791"/>
          </a:xfrm>
        </p:grpSpPr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26B31F7-E333-4A69-AC42-98EF14893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712888" y="323838"/>
              <a:ext cx="6753096" cy="365279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EFDBE13-75A8-4137-9C0E-4525CE641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24495" y="647445"/>
              <a:ext cx="6121616" cy="3002215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1" name="Rectangle 150">
            <a:extLst>
              <a:ext uri="{FF2B5EF4-FFF2-40B4-BE49-F238E27FC236}">
                <a16:creationId xmlns:a16="http://schemas.microsoft.com/office/drawing/2014/main" id="{C767C2ED-63AC-4AA2-A700-6CE04FAD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87918" y="806495"/>
            <a:ext cx="5781908" cy="2678774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random.dog/237e527f-df94-48a4-89b1-2e2f7d844627.gif">
            <a:extLst>
              <a:ext uri="{FF2B5EF4-FFF2-40B4-BE49-F238E27FC236}">
                <a16:creationId xmlns:a16="http://schemas.microsoft.com/office/drawing/2014/main" id="{10815D93-BBB1-4051-89E7-EBA806275CB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72052" y="825259"/>
            <a:ext cx="5797774" cy="2660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FED6805-E3CB-443B-A77F-765ACF207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76728" y="5027185"/>
            <a:ext cx="86430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5" name="Picture 154">
            <a:extLst>
              <a:ext uri="{FF2B5EF4-FFF2-40B4-BE49-F238E27FC236}">
                <a16:creationId xmlns:a16="http://schemas.microsoft.com/office/drawing/2014/main" id="{B3B8775D-5536-4223-A232-05E77A8644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969087-04E1-4361-8348-2CC71F332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833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BF0792A-0F2B-4A2E-AB38-0A4F18A3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7DB18D-C2F1-4C8C-8808-9C01ECE68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5D935FA-3336-4941-9214-E250A5727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445671" y="644327"/>
            <a:ext cx="9299965" cy="4811366"/>
            <a:chOff x="7639235" y="600024"/>
            <a:chExt cx="3898557" cy="687892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5D9E2ED-FF90-4200-A7EE-6D41D6526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639235" y="600024"/>
              <a:ext cx="3898557" cy="6878929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A4BEB8D-68AD-4314-8A2B-F8DC85A53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0263" y="1062693"/>
              <a:ext cx="3635738" cy="59547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7BF4458A-B0BB-480A-8C59-759F07EF4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408" y="1590734"/>
            <a:ext cx="7405874" cy="2520012"/>
          </a:xfrm>
          <a:solidFill>
            <a:schemeClr val="bg2"/>
          </a:solidFill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6000">
                <a:solidFill>
                  <a:schemeClr val="tx2"/>
                </a:solidFill>
              </a:rPr>
              <a:t>¿No falta state?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1AC529-B879-41A5-89AF-8180E8F52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7779" y="4427183"/>
            <a:ext cx="7379502" cy="522928"/>
          </a:xfrm>
        </p:spPr>
        <p:txBody>
          <a:bodyPr vert="horz" lIns="91440" tIns="91440" rIns="91440" bIns="91440" rtlCol="0">
            <a:normAutofit/>
          </a:bodyPr>
          <a:lstStyle/>
          <a:p>
            <a:pPr marL="0" indent="0" algn="ctr">
              <a:buNone/>
            </a:pPr>
            <a:r>
              <a:rPr lang="en-US" sz="1800" cap="all" dirty="0" err="1">
                <a:solidFill>
                  <a:srgbClr val="000000"/>
                </a:solidFill>
              </a:rPr>
              <a:t>Sí</a:t>
            </a:r>
            <a:endParaRPr lang="en-US" sz="1800" cap="all" dirty="0">
              <a:solidFill>
                <a:srgbClr val="000000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F797D1-251E-41FE-9FF8-AD487DEF2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91407" y="1416139"/>
            <a:ext cx="74058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9A0CE28-0E59-4F4D-9855-8A8DCE9A8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91407" y="4285341"/>
            <a:ext cx="740587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75CC23F7-9F20-4C4B-8608-BD4DE9728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469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BF9E0-264C-433D-BB04-7CEC2D965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7071" y="1584552"/>
            <a:ext cx="9099255" cy="2537251"/>
          </a:xfrm>
        </p:spPr>
        <p:txBody>
          <a:bodyPr anchor="ctr">
            <a:normAutofit/>
          </a:bodyPr>
          <a:lstStyle/>
          <a:p>
            <a:pPr algn="ctr"/>
            <a:r>
              <a:rPr lang="es-CL" sz="7200">
                <a:solidFill>
                  <a:srgbClr val="454545"/>
                </a:solidFill>
              </a:rPr>
              <a:t>Los reto a un duelo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6A841A-5E42-4F9C-A2DA-D5B04EC66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5372" y="4133234"/>
            <a:ext cx="9120954" cy="744373"/>
          </a:xfrm>
        </p:spPr>
        <p:txBody>
          <a:bodyPr>
            <a:normAutofit/>
          </a:bodyPr>
          <a:lstStyle/>
          <a:p>
            <a:pPr algn="ctr"/>
            <a:r>
              <a:rPr lang="es-CL">
                <a:solidFill>
                  <a:schemeClr val="accent1"/>
                </a:solidFill>
              </a:rPr>
              <a:t>Bottom text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02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0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3" name="Picture 12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14" name="Straight Connector 14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6">
            <a:extLst>
              <a:ext uri="{FF2B5EF4-FFF2-40B4-BE49-F238E27FC236}">
                <a16:creationId xmlns:a16="http://schemas.microsoft.com/office/drawing/2014/main" id="{A56012FD-74A8-4C91-B318-435CF2B71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16" name="Rectangle 18">
            <a:extLst>
              <a:ext uri="{FF2B5EF4-FFF2-40B4-BE49-F238E27FC236}">
                <a16:creationId xmlns:a16="http://schemas.microsoft.com/office/drawing/2014/main" id="{24BE214B-2C92-47AF-8D90-698211103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20">
            <a:extLst>
              <a:ext uri="{FF2B5EF4-FFF2-40B4-BE49-F238E27FC236}">
                <a16:creationId xmlns:a16="http://schemas.microsoft.com/office/drawing/2014/main" id="{186D07CD-E0E5-42ED-BA28-6CB6ADC3B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5C652F-8154-4987-AE5A-543939FA6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555035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Lo primero que vamos a necesitar son cartas</a:t>
            </a:r>
          </a:p>
        </p:txBody>
      </p:sp>
      <p:sp>
        <p:nvSpPr>
          <p:cNvPr id="118" name="Rectangle 22">
            <a:extLst>
              <a:ext uri="{FF2B5EF4-FFF2-40B4-BE49-F238E27FC236}">
                <a16:creationId xmlns:a16="http://schemas.microsoft.com/office/drawing/2014/main" id="{369A020F-4984-4DD0-898A-B60A4882B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4A79B-903C-40A5-AD36-514B125C3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51580" y="2015732"/>
            <a:ext cx="5550355" cy="345061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800" dirty="0" err="1"/>
              <a:t>En</a:t>
            </a:r>
            <a:r>
              <a:rPr lang="en-US" sz="2800" dirty="0"/>
              <a:t> </a:t>
            </a:r>
            <a:r>
              <a:rPr lang="en-US" sz="2800" i="1" dirty="0"/>
              <a:t>Yu-Gi-Oh!</a:t>
            </a:r>
            <a:r>
              <a:rPr lang="en-US" sz="2800" dirty="0"/>
              <a:t> </a:t>
            </a:r>
            <a:r>
              <a:rPr lang="en-US" sz="2800" dirty="0" err="1"/>
              <a:t>existen</a:t>
            </a:r>
            <a:r>
              <a:rPr lang="en-US" sz="2800" dirty="0"/>
              <a:t> </a:t>
            </a:r>
            <a:r>
              <a:rPr lang="en-US" sz="2800" dirty="0" err="1"/>
              <a:t>varios</a:t>
            </a:r>
            <a:r>
              <a:rPr lang="en-US" sz="2800" dirty="0"/>
              <a:t> </a:t>
            </a:r>
            <a:r>
              <a:rPr lang="en-US" sz="2800" dirty="0" err="1"/>
              <a:t>tipos</a:t>
            </a:r>
            <a:r>
              <a:rPr lang="en-US" sz="2800" dirty="0"/>
              <a:t> de cartas, </a:t>
            </a:r>
            <a:r>
              <a:rPr lang="en-US" sz="2800" dirty="0" err="1"/>
              <a:t>pero</a:t>
            </a:r>
            <a:r>
              <a:rPr lang="en-US" sz="2800" dirty="0"/>
              <a:t> </a:t>
            </a:r>
            <a:r>
              <a:rPr lang="en-US" sz="2800" dirty="0" err="1"/>
              <a:t>centrémonos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dos de </a:t>
            </a:r>
            <a:r>
              <a:rPr lang="en-US" sz="2800" dirty="0" err="1"/>
              <a:t>momento</a:t>
            </a:r>
            <a:r>
              <a:rPr lang="en-US" sz="2800" dirty="0"/>
              <a:t>: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800" dirty="0" err="1"/>
              <a:t>Monstruos</a:t>
            </a:r>
            <a:endParaRPr lang="en-US" sz="2800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800" dirty="0" err="1"/>
              <a:t>Hechizos</a:t>
            </a:r>
            <a:endParaRPr lang="en-US" sz="2800" dirty="0"/>
          </a:p>
          <a:p>
            <a:pPr marL="57150"/>
            <a:r>
              <a:rPr lang="en-US" sz="2800" dirty="0"/>
              <a:t>¿</a:t>
            </a:r>
            <a:r>
              <a:rPr lang="en-US" sz="2800" dirty="0" err="1"/>
              <a:t>Cuál</a:t>
            </a:r>
            <a:r>
              <a:rPr lang="en-US" sz="2800" dirty="0"/>
              <a:t> es la </a:t>
            </a:r>
            <a:r>
              <a:rPr lang="en-US" sz="2800" dirty="0" err="1"/>
              <a:t>diferencia</a:t>
            </a:r>
            <a:r>
              <a:rPr lang="en-US" sz="2800" dirty="0"/>
              <a:t>?</a:t>
            </a:r>
          </a:p>
        </p:txBody>
      </p:sp>
      <p:grpSp>
        <p:nvGrpSpPr>
          <p:cNvPr id="119" name="Group 24">
            <a:extLst>
              <a:ext uri="{FF2B5EF4-FFF2-40B4-BE49-F238E27FC236}">
                <a16:creationId xmlns:a16="http://schemas.microsoft.com/office/drawing/2014/main" id="{A3761B47-AE33-47C9-9636-19D4B313F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77388" y="482171"/>
            <a:ext cx="4074533" cy="5149101"/>
            <a:chOff x="7477388" y="482171"/>
            <a:chExt cx="4074533" cy="5149101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E204B78-8026-4E1E-9C59-5F523ECDD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77388" y="482171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26">
              <a:extLst>
                <a:ext uri="{FF2B5EF4-FFF2-40B4-BE49-F238E27FC236}">
                  <a16:creationId xmlns:a16="http://schemas.microsoft.com/office/drawing/2014/main" id="{DDDEB6F1-F54D-4345-B8DF-72D72C71EC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47" y="812507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1" name="Rectangle 28">
            <a:extLst>
              <a:ext uri="{FF2B5EF4-FFF2-40B4-BE49-F238E27FC236}">
                <a16:creationId xmlns:a16="http://schemas.microsoft.com/office/drawing/2014/main" id="{4380F474-D468-4F2F-8BE9-F343F8D1A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1624" y="977965"/>
            <a:ext cx="3119444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938E3A0-2987-4B01-89F7-DC81F41F6E0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1663" b="1663"/>
          <a:stretch>
            <a:fillRect/>
          </a:stretch>
        </p:blipFill>
        <p:spPr>
          <a:xfrm>
            <a:off x="7951624" y="893990"/>
            <a:ext cx="3119444" cy="4323571"/>
          </a:xfrm>
          <a:prstGeom prst="rect">
            <a:avLst/>
          </a:prstGeom>
        </p:spPr>
      </p:pic>
      <p:pic>
        <p:nvPicPr>
          <p:cNvPr id="122" name="Picture 30">
            <a:extLst>
              <a:ext uri="{FF2B5EF4-FFF2-40B4-BE49-F238E27FC236}">
                <a16:creationId xmlns:a16="http://schemas.microsoft.com/office/drawing/2014/main" id="{D757EBBD-8611-41C1-8124-C151D0957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3" name="Straight Connector 32">
            <a:extLst>
              <a:ext uri="{FF2B5EF4-FFF2-40B4-BE49-F238E27FC236}">
                <a16:creationId xmlns:a16="http://schemas.microsoft.com/office/drawing/2014/main" id="{E40D0D8B-2D5E-48A4-BBD5-8CB09A86A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384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21A4066-B261-49FE-952E-A0FE3EE7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81B4579-E2EA-4BD7-94FF-0A0BEE135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6884911-6106-4479-8790-6C7873A36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Hay que jugar las cartas en alguna parte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1958111-BC13-4D45-AB27-0C2C83F9B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B4FFA-8C71-4852-9739-CCC22BF547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51581" y="2015732"/>
            <a:ext cx="3526523" cy="345061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400" dirty="0"/>
              <a:t>El campo de </a:t>
            </a:r>
            <a:r>
              <a:rPr lang="en-US" sz="2400" dirty="0" err="1"/>
              <a:t>juego</a:t>
            </a:r>
            <a:r>
              <a:rPr lang="en-US" sz="2400" dirty="0"/>
              <a:t> </a:t>
            </a:r>
            <a:r>
              <a:rPr lang="en-US" sz="2400" dirty="0" err="1"/>
              <a:t>tiene</a:t>
            </a:r>
            <a:r>
              <a:rPr lang="en-US" sz="2400" dirty="0"/>
              <a:t> dos zonas para </a:t>
            </a:r>
            <a:r>
              <a:rPr lang="en-US" sz="2400" dirty="0" err="1"/>
              <a:t>colocar</a:t>
            </a:r>
            <a:r>
              <a:rPr lang="en-US" sz="2400" dirty="0"/>
              <a:t> cartas: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400" dirty="0" err="1"/>
              <a:t>En</a:t>
            </a:r>
            <a:r>
              <a:rPr lang="en-US" sz="2400" dirty="0"/>
              <a:t> la zona de </a:t>
            </a:r>
            <a:r>
              <a:rPr lang="en-US" sz="2400" dirty="0" err="1"/>
              <a:t>monstruos</a:t>
            </a:r>
            <a:r>
              <a:rPr lang="en-US" sz="2400" dirty="0"/>
              <a:t> van las cartas de </a:t>
            </a:r>
            <a:r>
              <a:rPr lang="en-US" sz="2400" dirty="0" err="1"/>
              <a:t>monstruos</a:t>
            </a:r>
            <a:endParaRPr lang="en-US" sz="2400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400" dirty="0" err="1"/>
              <a:t>En</a:t>
            </a:r>
            <a:r>
              <a:rPr lang="en-US" sz="2400" dirty="0"/>
              <a:t> la zona de </a:t>
            </a:r>
            <a:r>
              <a:rPr lang="en-US" sz="2400" dirty="0" err="1"/>
              <a:t>hechizos</a:t>
            </a:r>
            <a:r>
              <a:rPr lang="en-US" sz="2400" dirty="0"/>
              <a:t> van las cartas de </a:t>
            </a:r>
            <a:r>
              <a:rPr lang="en-US" sz="2400" dirty="0" err="1"/>
              <a:t>hechizos</a:t>
            </a:r>
            <a:endParaRPr lang="en-US" sz="2400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2188758-E18A-4CE5-9D03-F4BF5D887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0131" y="482171"/>
            <a:ext cx="6091791" cy="5149101"/>
            <a:chOff x="5446003" y="583365"/>
            <a:chExt cx="6091790" cy="5181928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21513DD-C15F-4381-AEA6-ED9E5E218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46003" y="583365"/>
              <a:ext cx="609179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ED2DE01-7F43-4858-85FC-27022DA78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64828" y="915807"/>
              <a:ext cx="54617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https://images-wixmp-ed30a86b8c4ca887773594c2.wixmp.com/i/6dbd18de-8761-426b-aa1e-f654af2b7606/d7z99fh-fc8635ac-5d2a-4174-b63f-23fe005e2993.jpg">
            <a:extLst>
              <a:ext uri="{FF2B5EF4-FFF2-40B4-BE49-F238E27FC236}">
                <a16:creationId xmlns:a16="http://schemas.microsoft.com/office/drawing/2014/main" id="{5AE89E0F-67E7-4DF4-AC9E-4BDADCED0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3624" y="1743330"/>
            <a:ext cx="4821853" cy="2827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E1B0FEA-F6C2-43FE-B5DF-5393355AD18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extLst/>
          </a:blip>
          <a:srcRect r="1" b="15149"/>
          <a:stretch/>
        </p:blipFill>
        <p:spPr>
          <a:xfrm>
            <a:off x="6093926" y="1116345"/>
            <a:ext cx="4821551" cy="386617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D42F4933-2ECF-4EE5-BCE4-F19E3CA60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6FAC23C-014D-4AC5-AD1B-36F7D0E7E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112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424F32-2789-4FF9-8E8A-1252284BF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08C46E-BB60-4B97-8327-D3A475C00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042755C-F24C-4D08-8E4C-E646382C3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3E94A00-1A92-47F4-9E2D-E51DFF901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1E72B7-8C92-458A-8665-12C43CA70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2303047"/>
            <a:ext cx="3272093" cy="26741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000" dirty="0" err="1"/>
              <a:t>ordenémonos</a:t>
            </a:r>
            <a:endParaRPr lang="en-US" sz="30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Title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ext Placeholder 3">
            <a:extLst>
              <a:ext uri="{FF2B5EF4-FFF2-40B4-BE49-F238E27FC236}">
                <a16:creationId xmlns:a16="http://schemas.microsoft.com/office/drawing/2014/main" id="{51D641E9-C27E-47C5-B6D8-0C2D9CA412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1028868"/>
              </p:ext>
            </p:extLst>
          </p:nvPr>
        </p:nvGraphicFramePr>
        <p:xfrm>
          <a:off x="5141913" y="803275"/>
          <a:ext cx="5913437" cy="4637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30363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14C12901-9FCC-461E-A64A-89B479123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6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AC645C-4864-4C93-91BB-32B106FBA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6" y="1600199"/>
            <a:ext cx="3539266" cy="42976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0" i="0" kern="1200" cap="all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Template method pattern</a:t>
            </a:r>
          </a:p>
        </p:txBody>
      </p:sp>
      <p:cxnSp>
        <p:nvCxnSpPr>
          <p:cNvPr id="14" name="Straight Connector 18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A4369-A983-494C-BE70-0CB0458BF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24851" y="1600199"/>
            <a:ext cx="6130003" cy="4297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400" b="1" dirty="0" err="1"/>
              <a:t>Problema</a:t>
            </a:r>
            <a:r>
              <a:rPr lang="en-US" sz="2400" b="1" dirty="0"/>
              <a:t>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 dirty="0" err="1"/>
              <a:t>Tenemos</a:t>
            </a:r>
            <a:r>
              <a:rPr lang="en-US" sz="1800" dirty="0"/>
              <a:t> </a:t>
            </a:r>
            <a:r>
              <a:rPr lang="en-US" sz="1800" dirty="0" err="1"/>
              <a:t>varias</a:t>
            </a:r>
            <a:r>
              <a:rPr lang="en-US" sz="1800" dirty="0"/>
              <a:t> </a:t>
            </a:r>
            <a:r>
              <a:rPr lang="en-US" sz="1800" dirty="0" err="1"/>
              <a:t>clases</a:t>
            </a:r>
            <a:r>
              <a:rPr lang="en-US" sz="1800" dirty="0"/>
              <a:t> que </a:t>
            </a:r>
            <a:r>
              <a:rPr lang="en-US" sz="1800" dirty="0" err="1"/>
              <a:t>comparten</a:t>
            </a:r>
            <a:r>
              <a:rPr lang="en-US" sz="1800" dirty="0"/>
              <a:t> gran </a:t>
            </a:r>
            <a:r>
              <a:rPr lang="en-US" sz="1800" dirty="0" err="1"/>
              <a:t>parte</a:t>
            </a:r>
            <a:r>
              <a:rPr lang="en-US" sz="1800" dirty="0"/>
              <a:t> de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funcionamiento</a:t>
            </a:r>
            <a:endParaRPr lang="en-US" sz="1800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400" b="1" dirty="0" err="1"/>
              <a:t>Solución</a:t>
            </a:r>
            <a:r>
              <a:rPr lang="en-US" sz="2400" b="1" dirty="0"/>
              <a:t>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 dirty="0" err="1"/>
              <a:t>Implementar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una </a:t>
            </a:r>
            <a:r>
              <a:rPr lang="en-US" sz="1800" dirty="0" err="1"/>
              <a:t>superclase</a:t>
            </a:r>
            <a:r>
              <a:rPr lang="en-US" sz="1800" dirty="0"/>
              <a:t> el </a:t>
            </a:r>
            <a:r>
              <a:rPr lang="en-US" sz="1800" dirty="0" err="1"/>
              <a:t>comportamiento</a:t>
            </a:r>
            <a:r>
              <a:rPr lang="en-US" sz="1800" dirty="0"/>
              <a:t> </a:t>
            </a:r>
            <a:r>
              <a:rPr lang="en-US" sz="1800" dirty="0" err="1"/>
              <a:t>común</a:t>
            </a:r>
            <a:r>
              <a:rPr lang="en-US" sz="1800" dirty="0"/>
              <a:t> y </a:t>
            </a:r>
            <a:r>
              <a:rPr lang="en-US" sz="1800" dirty="0" err="1"/>
              <a:t>delegar</a:t>
            </a:r>
            <a:r>
              <a:rPr lang="en-US" sz="1800" dirty="0"/>
              <a:t> a las </a:t>
            </a:r>
            <a:r>
              <a:rPr lang="en-US" sz="1800" dirty="0" err="1"/>
              <a:t>clases</a:t>
            </a:r>
            <a:r>
              <a:rPr lang="en-US" sz="1800" dirty="0"/>
              <a:t> </a:t>
            </a:r>
            <a:r>
              <a:rPr lang="en-US" sz="1800" dirty="0" err="1"/>
              <a:t>hijas</a:t>
            </a:r>
            <a:r>
              <a:rPr lang="en-US" sz="1800" dirty="0"/>
              <a:t> lo </a:t>
            </a:r>
            <a:r>
              <a:rPr lang="en-US" sz="1800" dirty="0" err="1"/>
              <a:t>específico</a:t>
            </a:r>
            <a:endParaRPr lang="en-US" sz="1800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400" dirty="0"/>
              <a:t>Las </a:t>
            </a:r>
            <a:r>
              <a:rPr lang="en-US" sz="2400" b="1" dirty="0" err="1"/>
              <a:t>clases</a:t>
            </a:r>
            <a:r>
              <a:rPr lang="en-US" sz="2400" b="1" dirty="0"/>
              <a:t> </a:t>
            </a:r>
            <a:r>
              <a:rPr lang="en-US" sz="2400" b="1" dirty="0" err="1"/>
              <a:t>abstractas</a:t>
            </a:r>
            <a:r>
              <a:rPr lang="en-US" sz="2400" b="1" dirty="0"/>
              <a:t> </a:t>
            </a:r>
            <a:r>
              <a:rPr lang="en-US" sz="2400" dirty="0"/>
              <a:t>son un </a:t>
            </a:r>
            <a:r>
              <a:rPr lang="en-US" sz="2400" dirty="0" err="1"/>
              <a:t>ejemplo</a:t>
            </a:r>
            <a:r>
              <a:rPr lang="en-US" sz="2400" dirty="0"/>
              <a:t> de </a:t>
            </a:r>
            <a:r>
              <a:rPr lang="en-US" sz="2400" dirty="0" err="1"/>
              <a:t>uso</a:t>
            </a:r>
            <a:r>
              <a:rPr lang="en-US" sz="2400" dirty="0"/>
              <a:t> de </a:t>
            </a:r>
            <a:r>
              <a:rPr lang="en-US" sz="2400" i="1" dirty="0"/>
              <a:t>template method</a:t>
            </a:r>
          </a:p>
        </p:txBody>
      </p:sp>
    </p:spTree>
    <p:extLst>
      <p:ext uri="{BB962C8B-B14F-4D97-AF65-F5344CB8AC3E}">
        <p14:creationId xmlns:p14="http://schemas.microsoft.com/office/powerpoint/2010/main" val="1574452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54244EB-AEE5-4BB4-B5FC-FF81D079D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Nadie es perfecto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800647-568C-4446-9F37-06BBBEBB18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 err="1"/>
              <a:t>owo</a:t>
            </a:r>
            <a:endParaRPr lang="es-C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6F33491-CD6C-4A63-A7A1-A23D84A931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s-CL" sz="2400" dirty="0"/>
              <a:t>Se da la posibilidad de hacer </a:t>
            </a:r>
            <a:r>
              <a:rPr lang="es-CL" sz="2400" i="1" dirty="0" err="1"/>
              <a:t>override</a:t>
            </a:r>
            <a:r>
              <a:rPr lang="es-CL" sz="2400" dirty="0"/>
              <a:t> a partes pequeñas de algoritmos grandes</a:t>
            </a:r>
          </a:p>
          <a:p>
            <a:r>
              <a:rPr lang="es-CL" sz="2400" dirty="0"/>
              <a:t>Es la solución a muchos problemas de duplicación de código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1D520A-BB8C-49C3-980C-C78629A60D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CL" dirty="0" err="1"/>
              <a:t>uwu</a:t>
            </a:r>
            <a:endParaRPr lang="es-CL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A18C302-9CE7-4AB9-8362-71CC260B683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s-CL" sz="2400" dirty="0"/>
              <a:t>Puede hacer más rígida la estructura de las clases hijas al dejarlas implementar solamente partes específicas</a:t>
            </a:r>
          </a:p>
          <a:p>
            <a:r>
              <a:rPr lang="es-CL" sz="2400" dirty="0"/>
              <a:t>Puede hacer difícil respetar el principio de </a:t>
            </a:r>
            <a:r>
              <a:rPr lang="es-CL" sz="2400" dirty="0" err="1"/>
              <a:t>Liskov</a:t>
            </a:r>
            <a:endParaRPr lang="es-CL" sz="2400" dirty="0"/>
          </a:p>
        </p:txBody>
      </p:sp>
    </p:spTree>
    <p:extLst>
      <p:ext uri="{BB962C8B-B14F-4D97-AF65-F5344CB8AC3E}">
        <p14:creationId xmlns:p14="http://schemas.microsoft.com/office/powerpoint/2010/main" val="67086535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1BE4D92B9008943A65640E598EFD36F" ma:contentTypeVersion="5" ma:contentTypeDescription="Crear nuevo documento." ma:contentTypeScope="" ma:versionID="6e60c3ce99cd47dacc9b2601baa7373f">
  <xsd:schema xmlns:xsd="http://www.w3.org/2001/XMLSchema" xmlns:xs="http://www.w3.org/2001/XMLSchema" xmlns:p="http://schemas.microsoft.com/office/2006/metadata/properties" xmlns:ns3="b5d17e78-438f-4559-a030-ca771e659dfc" targetNamespace="http://schemas.microsoft.com/office/2006/metadata/properties" ma:root="true" ma:fieldsID="7ec6690f23a49db600675a34f3c63bb3" ns3:_="">
    <xsd:import namespace="b5d17e78-438f-4559-a030-ca771e659df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d17e78-438f-4559-a030-ca771e659df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2" nillable="true" ma:displayName="MediaServiceLocation" ma:description="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6149D09-4C9D-4986-9921-BE69442B72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775C7CA-28FC-4341-9E53-74C9CAB1F6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5d17e78-438f-4559-a030-ca771e659d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E3341CF-1C0A-4D7E-B932-A5D5A65DBFE6}">
  <ds:schemaRefs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b5d17e78-438f-4559-a030-ca771e659dfc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906</Words>
  <Application>Microsoft Office PowerPoint</Application>
  <PresentationFormat>Widescreen</PresentationFormat>
  <Paragraphs>110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Fira Mono for Powerline</vt:lpstr>
      <vt:lpstr>Gill Sans MT</vt:lpstr>
      <vt:lpstr>Gallery</vt:lpstr>
      <vt:lpstr>El rey de los patrones</vt:lpstr>
      <vt:lpstr>Es hora d-d-d-d-d-d-d-d-de los patrones</vt:lpstr>
      <vt:lpstr>¿No falta state?</vt:lpstr>
      <vt:lpstr>Los reto a un duelo</vt:lpstr>
      <vt:lpstr>Lo primero que vamos a necesitar son cartas</vt:lpstr>
      <vt:lpstr>Hay que jugar las cartas en alguna parte</vt:lpstr>
      <vt:lpstr>ordenémonos</vt:lpstr>
      <vt:lpstr>Template method pattern</vt:lpstr>
      <vt:lpstr>Nadie es perfecto</vt:lpstr>
      <vt:lpstr>¿Ya podemos jugar?</vt:lpstr>
      <vt:lpstr>That's How yugi Works</vt:lpstr>
      <vt:lpstr>Como dijo alguna vez el sabio chino 遊戲王 </vt:lpstr>
      <vt:lpstr>Jugadores</vt:lpstr>
      <vt:lpstr>Ya, ahora sí Tenemos jugadores Tenemos cartas juguemos</vt:lpstr>
      <vt:lpstr>La verdadera magia es creer en ti mismo</vt:lpstr>
      <vt:lpstr>Pero ahora todas las cartas tienen habilidades D:</vt:lpstr>
      <vt:lpstr>Null object pattern</vt:lpstr>
      <vt:lpstr>¿Ya merito jugamos?</vt:lpstr>
      <vt:lpstr>El monstruo se viste a la moda</vt:lpstr>
      <vt:lpstr>Composite pattern</vt:lpstr>
      <vt:lpstr>Quiero jugaaaaaaaaaaar</vt:lpstr>
      <vt:lpstr>¿Qué pasa si tenemos dos cartas con el mismo efecto?</vt:lpstr>
      <vt:lpstr>Singleton pattern</vt:lpstr>
      <vt:lpstr>¿Entonces hacemos un singleton para cada efecto?</vt:lpstr>
      <vt:lpstr>Flyweight factory pattern</vt:lpstr>
      <vt:lpstr>¡Gracias por venir!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2019-11-26T12:14:30Z</dcterms:created>
  <dcterms:modified xsi:type="dcterms:W3CDTF">2019-12-02T01:44:48Z</dcterms:modified>
</cp:coreProperties>
</file>